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8" r:id="rId5"/>
    <p:sldMasterId id="2147484347" r:id="rId6"/>
    <p:sldMasterId id="2147484374" r:id="rId7"/>
    <p:sldMasterId id="2147484393" r:id="rId8"/>
    <p:sldMasterId id="2147484424" r:id="rId9"/>
  </p:sldMasterIdLst>
  <p:notesMasterIdLst>
    <p:notesMasterId r:id="rId23"/>
  </p:notesMasterIdLst>
  <p:handoutMasterIdLst>
    <p:handoutMasterId r:id="rId24"/>
  </p:handoutMasterIdLst>
  <p:sldIdLst>
    <p:sldId id="1534" r:id="rId10"/>
    <p:sldId id="1544" r:id="rId11"/>
    <p:sldId id="1545" r:id="rId12"/>
    <p:sldId id="1546" r:id="rId13"/>
    <p:sldId id="1548" r:id="rId14"/>
    <p:sldId id="1553" r:id="rId15"/>
    <p:sldId id="1556" r:id="rId16"/>
    <p:sldId id="1559" r:id="rId17"/>
    <p:sldId id="1560" r:id="rId18"/>
    <p:sldId id="1584" r:id="rId19"/>
    <p:sldId id="1580" r:id="rId20"/>
    <p:sldId id="1591" r:id="rId21"/>
    <p:sldId id="1626"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2D81750-BEE3-4082-8406-FD80FC64835E}">
          <p14:sldIdLst>
            <p14:sldId id="1534"/>
            <p14:sldId id="1544"/>
            <p14:sldId id="1545"/>
            <p14:sldId id="1546"/>
            <p14:sldId id="1548"/>
          </p14:sldIdLst>
        </p14:section>
        <p14:section name="Trained models - Theory" id="{49A9A1CD-F237-4E67-9EC1-4A9E0738A75E}">
          <p14:sldIdLst>
            <p14:sldId id="1553"/>
            <p14:sldId id="1556"/>
            <p14:sldId id="1559"/>
            <p14:sldId id="1560"/>
            <p14:sldId id="1584"/>
            <p14:sldId id="1580"/>
          </p14:sldIdLst>
        </p14:section>
        <p14:section name="Finish" id="{B886A22B-F161-4F63-958F-F4FD1807F959}">
          <p14:sldIdLst>
            <p14:sldId id="1591"/>
            <p14:sldId id="16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2B2"/>
    <a:srgbClr val="EEEEEE"/>
    <a:srgbClr val="0078D7"/>
    <a:srgbClr val="57585A"/>
    <a:srgbClr val="231F20"/>
    <a:srgbClr val="000000"/>
    <a:srgbClr val="6DC2E9"/>
    <a:srgbClr val="00BCF2"/>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51" autoAdjust="0"/>
    <p:restoredTop sz="95382" autoAdjust="0"/>
  </p:normalViewPr>
  <p:slideViewPr>
    <p:cSldViewPr>
      <p:cViewPr varScale="1">
        <p:scale>
          <a:sx n="92" d="100"/>
          <a:sy n="92" d="100"/>
        </p:scale>
        <p:origin x="88" y="5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2/4/2017 4:33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2/4/2017 4:33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logs.technet.com/b/machinelearning/archive/2015/08/27/what-types-of-questions-can-data-science-answer.aspx"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hlinkClick r:id="rId3" tooltip="https://studio.azureml.net/"/>
              </a:rPr>
              <a:t>https://studio.azureml.net/</a:t>
            </a:r>
            <a:endParaRPr lang="es-ES" dirty="0"/>
          </a:p>
          <a:p>
            <a:endParaRPr lang="en-US" dirty="0"/>
          </a:p>
          <a:p>
            <a:r>
              <a:rPr lang="en-US" dirty="0"/>
              <a:t>Machine Learning </a:t>
            </a:r>
            <a:r>
              <a:rPr lang="en-US" dirty="0" err="1"/>
              <a:t>está</a:t>
            </a:r>
            <a:r>
              <a:rPr lang="en-US" dirty="0"/>
              <a:t> </a:t>
            </a:r>
            <a:r>
              <a:rPr lang="en-US" dirty="0" err="1"/>
              <a:t>enfocado</a:t>
            </a:r>
            <a:r>
              <a:rPr lang="en-US" baseline="0" dirty="0"/>
              <a:t> en que las </a:t>
            </a:r>
            <a:r>
              <a:rPr lang="en-US" baseline="0" dirty="0" err="1"/>
              <a:t>máquinas</a:t>
            </a:r>
            <a:r>
              <a:rPr lang="en-US" baseline="0" dirty="0"/>
              <a:t> </a:t>
            </a:r>
            <a:r>
              <a:rPr lang="en-US" baseline="0" dirty="0" err="1"/>
              <a:t>aprendan</a:t>
            </a:r>
            <a:r>
              <a:rPr lang="en-US" baseline="0" dirty="0"/>
              <a:t> a </a:t>
            </a:r>
            <a:r>
              <a:rPr lang="en-US" baseline="0" dirty="0" err="1"/>
              <a:t>realizar</a:t>
            </a:r>
            <a:r>
              <a:rPr lang="en-US" baseline="0" dirty="0"/>
              <a:t> </a:t>
            </a:r>
            <a:r>
              <a:rPr lang="en-US" baseline="0" dirty="0" err="1"/>
              <a:t>tareas</a:t>
            </a:r>
            <a:r>
              <a:rPr lang="en-US" baseline="0" dirty="0"/>
              <a:t> de </a:t>
            </a:r>
            <a:r>
              <a:rPr lang="en-US" baseline="0" dirty="0" err="1"/>
              <a:t>clasificación</a:t>
            </a:r>
            <a:r>
              <a:rPr lang="en-US" baseline="0" dirty="0"/>
              <a:t>, </a:t>
            </a:r>
            <a:r>
              <a:rPr lang="en-US" baseline="0" dirty="0" err="1"/>
              <a:t>predicción</a:t>
            </a:r>
            <a:r>
              <a:rPr lang="en-US" baseline="0" dirty="0"/>
              <a:t> y </a:t>
            </a:r>
            <a:r>
              <a:rPr lang="en-US" baseline="0" dirty="0" err="1"/>
              <a:t>decisión</a:t>
            </a:r>
            <a:r>
              <a:rPr lang="en-US" baseline="0" dirty="0"/>
              <a:t> en </a:t>
            </a:r>
            <a:r>
              <a:rPr lang="en-US" baseline="0" dirty="0" err="1"/>
              <a:t>lugar</a:t>
            </a:r>
            <a:r>
              <a:rPr lang="en-US" baseline="0" dirty="0"/>
              <a:t> de que lo </a:t>
            </a:r>
            <a:r>
              <a:rPr lang="en-US" baseline="0" dirty="0" err="1"/>
              <a:t>hagan</a:t>
            </a:r>
            <a:r>
              <a:rPr lang="en-US" baseline="0" dirty="0"/>
              <a:t> </a:t>
            </a:r>
            <a:r>
              <a:rPr lang="en-US" baseline="0" dirty="0" err="1"/>
              <a:t>humanos</a:t>
            </a:r>
            <a:r>
              <a:rPr lang="en-US" baseline="0" dirty="0"/>
              <a:t>. </a:t>
            </a:r>
            <a:r>
              <a:rPr lang="en-US" dirty="0" err="1"/>
              <a:t>Cuando</a:t>
            </a:r>
            <a:r>
              <a:rPr lang="en-US" baseline="0" dirty="0"/>
              <a:t> </a:t>
            </a:r>
            <a:r>
              <a:rPr lang="en-US" baseline="0" dirty="0" err="1"/>
              <a:t>tienes</a:t>
            </a:r>
            <a:r>
              <a:rPr lang="en-US" baseline="0" dirty="0"/>
              <a:t> </a:t>
            </a:r>
            <a:r>
              <a:rPr lang="en-US" baseline="0" dirty="0" err="1"/>
              <a:t>datos</a:t>
            </a:r>
            <a:r>
              <a:rPr lang="en-US" baseline="0" dirty="0"/>
              <a:t> que se </a:t>
            </a:r>
            <a:r>
              <a:rPr lang="en-US" baseline="0" dirty="0" err="1"/>
              <a:t>duplican</a:t>
            </a:r>
            <a:r>
              <a:rPr lang="en-US" baseline="0" dirty="0"/>
              <a:t> </a:t>
            </a:r>
            <a:r>
              <a:rPr lang="en-US" baseline="0" dirty="0" err="1"/>
              <a:t>cada</a:t>
            </a:r>
            <a:r>
              <a:rPr lang="en-US" baseline="0" dirty="0"/>
              <a:t> 18 </a:t>
            </a:r>
            <a:r>
              <a:rPr lang="en-US" baseline="0" dirty="0" err="1"/>
              <a:t>meses</a:t>
            </a:r>
            <a:r>
              <a:rPr lang="en-US" baseline="0" dirty="0"/>
              <a:t> es </a:t>
            </a:r>
            <a:r>
              <a:rPr lang="en-US" baseline="0" dirty="0" err="1"/>
              <a:t>muy</a:t>
            </a:r>
            <a:r>
              <a:rPr lang="en-US" baseline="0" dirty="0"/>
              <a:t> </a:t>
            </a:r>
            <a:r>
              <a:rPr lang="en-US" baseline="0" dirty="0" err="1"/>
              <a:t>complicado</a:t>
            </a:r>
            <a:r>
              <a:rPr lang="en-US" baseline="0" dirty="0"/>
              <a:t> </a:t>
            </a:r>
            <a:r>
              <a:rPr lang="en-US" baseline="0" dirty="0" err="1"/>
              <a:t>tratar</a:t>
            </a:r>
            <a:r>
              <a:rPr lang="en-US" baseline="0" dirty="0"/>
              <a:t> con </a:t>
            </a:r>
            <a:r>
              <a:rPr lang="en-US" baseline="0" dirty="0" err="1"/>
              <a:t>ellos</a:t>
            </a:r>
            <a:r>
              <a:rPr lang="en-US" baseline="0" dirty="0"/>
              <a:t>, </a:t>
            </a:r>
            <a:r>
              <a:rPr lang="en-US" baseline="0" dirty="0" err="1"/>
              <a:t>pero</a:t>
            </a:r>
            <a:r>
              <a:rPr lang="en-US" baseline="0" dirty="0"/>
              <a:t> las </a:t>
            </a:r>
            <a:r>
              <a:rPr lang="en-US" baseline="0" dirty="0" err="1"/>
              <a:t>máquinas</a:t>
            </a:r>
            <a:r>
              <a:rPr lang="en-US" baseline="0" dirty="0"/>
              <a:t> van </a:t>
            </a:r>
            <a:r>
              <a:rPr lang="en-US" baseline="0" dirty="0" err="1"/>
              <a:t>muy</a:t>
            </a:r>
            <a:r>
              <a:rPr lang="en-US" baseline="0" dirty="0"/>
              <a:t> </a:t>
            </a:r>
            <a:r>
              <a:rPr lang="en-US" baseline="0" dirty="0" err="1"/>
              <a:t>bien</a:t>
            </a:r>
            <a:r>
              <a:rPr lang="en-US" baseline="0" dirty="0"/>
              <a:t> </a:t>
            </a:r>
            <a:r>
              <a:rPr lang="en-US" baseline="0" dirty="0" err="1"/>
              <a:t>cuando</a:t>
            </a:r>
            <a:r>
              <a:rPr lang="en-US" baseline="0" dirty="0"/>
              <a:t> </a:t>
            </a:r>
            <a:r>
              <a:rPr lang="en-US" baseline="0" dirty="0" err="1"/>
              <a:t>tienes</a:t>
            </a:r>
            <a:r>
              <a:rPr lang="en-US" baseline="0" dirty="0"/>
              <a:t> que realizer </a:t>
            </a:r>
            <a:r>
              <a:rPr lang="en-US" baseline="0" dirty="0" err="1"/>
              <a:t>tareas</a:t>
            </a:r>
            <a:r>
              <a:rPr lang="en-US" baseline="0" dirty="0"/>
              <a:t> </a:t>
            </a:r>
            <a:r>
              <a:rPr lang="en-US" baseline="0" dirty="0" err="1"/>
              <a:t>repetitivas</a:t>
            </a:r>
            <a:r>
              <a:rPr lang="en-US" baseline="0" dirty="0"/>
              <a:t> con </a:t>
            </a:r>
            <a:r>
              <a:rPr lang="en-US" baseline="0" dirty="0" err="1"/>
              <a:t>muchos</a:t>
            </a:r>
            <a:r>
              <a:rPr lang="en-US" baseline="0" dirty="0"/>
              <a:t> </a:t>
            </a:r>
            <a:r>
              <a:rPr lang="en-US" baseline="0" dirty="0" err="1"/>
              <a:t>datos</a:t>
            </a:r>
            <a:r>
              <a:rPr lang="en-US" baseline="0" dirty="0"/>
              <a:t>. </a:t>
            </a:r>
            <a:r>
              <a:rPr lang="en-US" baseline="0" dirty="0" err="1"/>
              <a:t>Encontrar</a:t>
            </a:r>
            <a:r>
              <a:rPr lang="en-US" baseline="0" dirty="0"/>
              <a:t> </a:t>
            </a:r>
            <a:r>
              <a:rPr lang="en-US" baseline="0" dirty="0" err="1"/>
              <a:t>patrones</a:t>
            </a:r>
            <a:r>
              <a:rPr lang="en-US" baseline="0" dirty="0"/>
              <a:t>, </a:t>
            </a:r>
            <a:r>
              <a:rPr lang="en-US" baseline="0" dirty="0" err="1"/>
              <a:t>clasificar</a:t>
            </a:r>
            <a:r>
              <a:rPr lang="en-US" baseline="0" dirty="0"/>
              <a:t> </a:t>
            </a:r>
            <a:r>
              <a:rPr lang="en-US" baseline="0" dirty="0" err="1"/>
              <a:t>datos</a:t>
            </a:r>
            <a:r>
              <a:rPr lang="en-US" baseline="0" dirty="0"/>
              <a:t>, </a:t>
            </a:r>
            <a:r>
              <a:rPr lang="en-US" baseline="0" dirty="0" err="1"/>
              <a:t>identificar</a:t>
            </a:r>
            <a:r>
              <a:rPr lang="en-US" baseline="0" dirty="0"/>
              <a:t> </a:t>
            </a:r>
            <a:r>
              <a:rPr lang="en-US" baseline="0" dirty="0" err="1"/>
              <a:t>anomalías</a:t>
            </a:r>
            <a:r>
              <a:rPr lang="en-US" baseline="0" dirty="0"/>
              <a:t>.</a:t>
            </a:r>
          </a:p>
          <a:p>
            <a:r>
              <a:rPr lang="en-US" baseline="0" dirty="0"/>
              <a:t>El </a:t>
            </a:r>
            <a:r>
              <a:rPr lang="en-US" baseline="0" dirty="0" err="1"/>
              <a:t>reconocimiento</a:t>
            </a:r>
            <a:r>
              <a:rPr lang="en-US" baseline="0" dirty="0"/>
              <a:t> de la </a:t>
            </a:r>
            <a:r>
              <a:rPr lang="en-US" baseline="0" dirty="0" err="1"/>
              <a:t>escritura</a:t>
            </a:r>
            <a:r>
              <a:rPr lang="en-US" baseline="0" dirty="0"/>
              <a:t> es un </a:t>
            </a:r>
            <a:r>
              <a:rPr lang="en-US" baseline="0" dirty="0" err="1"/>
              <a:t>ejemplo</a:t>
            </a:r>
            <a:r>
              <a:rPr lang="en-US" baseline="0" dirty="0"/>
              <a:t> </a:t>
            </a:r>
            <a:r>
              <a:rPr lang="en-US" baseline="0" dirty="0" err="1"/>
              <a:t>muy</a:t>
            </a:r>
            <a:r>
              <a:rPr lang="en-US" baseline="0" dirty="0"/>
              <a:t> </a:t>
            </a:r>
            <a:r>
              <a:rPr lang="en-US" baseline="0" dirty="0" err="1"/>
              <a:t>bueno</a:t>
            </a:r>
            <a:r>
              <a:rPr lang="en-US" baseline="0" dirty="0"/>
              <a:t>, </a:t>
            </a:r>
            <a:r>
              <a:rPr lang="en-US" baseline="0" dirty="0" err="1"/>
              <a:t>pues</a:t>
            </a:r>
            <a:r>
              <a:rPr lang="en-US" baseline="0" dirty="0"/>
              <a:t> con las </a:t>
            </a:r>
            <a:r>
              <a:rPr lang="en-US" baseline="0" dirty="0" err="1"/>
              <a:t>técnicas</a:t>
            </a:r>
            <a:r>
              <a:rPr lang="en-US" baseline="0" dirty="0"/>
              <a:t> </a:t>
            </a:r>
            <a:r>
              <a:rPr lang="en-US" baseline="0" dirty="0" err="1"/>
              <a:t>modernas</a:t>
            </a:r>
            <a:r>
              <a:rPr lang="en-US" baseline="0" dirty="0"/>
              <a:t> de ML </a:t>
            </a:r>
            <a:r>
              <a:rPr lang="en-US" baseline="0" dirty="0" err="1"/>
              <a:t>ya</a:t>
            </a:r>
            <a:r>
              <a:rPr lang="en-US" baseline="0" dirty="0"/>
              <a:t> </a:t>
            </a:r>
            <a:r>
              <a:rPr lang="en-US" baseline="0" dirty="0" err="1"/>
              <a:t>estamos</a:t>
            </a:r>
            <a:r>
              <a:rPr lang="en-US" baseline="0" dirty="0"/>
              <a:t> </a:t>
            </a:r>
            <a:r>
              <a:rPr lang="en-US" baseline="0" dirty="0" err="1"/>
              <a:t>llegando</a:t>
            </a:r>
            <a:r>
              <a:rPr lang="en-US" baseline="0" dirty="0"/>
              <a:t> al 90% de precision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gradFill>
                <a:gsLst>
                  <a:gs pos="1250">
                    <a:schemeClr val="bg1"/>
                  </a:gs>
                  <a:gs pos="100000">
                    <a:schemeClr val="bg1"/>
                  </a:gs>
                </a:gsLst>
                <a:lin ang="5400000" scaled="0"/>
              </a:gradFill>
            </a:endParaRPr>
          </a:p>
          <a:p>
            <a:r>
              <a:rPr lang="en-US" sz="2448" dirty="0"/>
              <a:t>Formal definition: “A computer program is said to learn from experience E with respect to some class of tasks T and performance measure P, if its performance at tasks in T, as measured by P, improves with experience E” - </a:t>
            </a:r>
            <a:r>
              <a:rPr lang="en-US" sz="1428" i="1" dirty="0"/>
              <a:t>Tom M. Mitchell</a:t>
            </a:r>
          </a:p>
          <a:p>
            <a:endParaRPr lang="en-US" sz="2448" i="1" dirty="0"/>
          </a:p>
          <a:p>
            <a:r>
              <a:rPr lang="en-US" sz="2448" dirty="0"/>
              <a:t>Another definition: “The goal of machine learning is to program computers to use </a:t>
            </a:r>
            <a:r>
              <a:rPr lang="en-US" sz="2448" dirty="0">
                <a:solidFill>
                  <a:srgbClr val="FF0000"/>
                </a:solidFill>
              </a:rPr>
              <a:t>example data </a:t>
            </a:r>
            <a:r>
              <a:rPr lang="en-US" sz="2448" dirty="0"/>
              <a:t>or </a:t>
            </a:r>
            <a:r>
              <a:rPr lang="en-US" sz="2448" dirty="0">
                <a:solidFill>
                  <a:schemeClr val="tx2"/>
                </a:solidFill>
              </a:rPr>
              <a:t>past experience</a:t>
            </a:r>
            <a:r>
              <a:rPr lang="en-US" sz="2448" dirty="0"/>
              <a:t> to solve a given problem.” – </a:t>
            </a:r>
            <a:r>
              <a:rPr lang="en-US" sz="1428" i="1" dirty="0"/>
              <a:t>Introduction to Machine Learning, 2</a:t>
            </a:r>
            <a:r>
              <a:rPr lang="en-US" sz="1428" i="1" baseline="30000" dirty="0"/>
              <a:t>nd</a:t>
            </a:r>
            <a:r>
              <a:rPr lang="en-US" sz="1428" i="1" dirty="0"/>
              <a:t> Edition, MIT Press</a:t>
            </a:r>
          </a:p>
          <a:p>
            <a:endParaRPr lang="en-US" sz="2448" dirty="0"/>
          </a:p>
          <a:p>
            <a:r>
              <a:rPr lang="en-US" sz="2448" dirty="0"/>
              <a:t>ML often involves two primary techniques: </a:t>
            </a:r>
          </a:p>
          <a:p>
            <a:pPr lvl="1"/>
            <a:r>
              <a:rPr lang="en-US" sz="2040" dirty="0">
                <a:solidFill>
                  <a:schemeClr val="accent1"/>
                </a:solidFill>
              </a:rPr>
              <a:t>Supervised Learning</a:t>
            </a:r>
            <a:r>
              <a:rPr lang="en-US" sz="2040" dirty="0"/>
              <a:t>: Finding the mapping between inputs and outputs using correct values to “train” a model</a:t>
            </a:r>
          </a:p>
          <a:p>
            <a:pPr lvl="1"/>
            <a:r>
              <a:rPr lang="en-US" sz="2040" dirty="0">
                <a:solidFill>
                  <a:schemeClr val="accent2"/>
                </a:solidFill>
              </a:rPr>
              <a:t>Unsupervised Learning</a:t>
            </a:r>
            <a:r>
              <a:rPr lang="en-US" sz="2040" dirty="0"/>
              <a:t>: Finding patterns in the input data </a:t>
            </a:r>
            <a:r>
              <a:rPr lang="en-US" sz="1632" dirty="0">
                <a:solidFill>
                  <a:schemeClr val="accent2"/>
                </a:solidFill>
              </a:rPr>
              <a:t>(similar to </a:t>
            </a:r>
            <a:r>
              <a:rPr lang="en-US" sz="1632" i="1" dirty="0">
                <a:solidFill>
                  <a:schemeClr val="accent2"/>
                </a:solidFill>
              </a:rPr>
              <a:t>Density Estimates </a:t>
            </a:r>
            <a:r>
              <a:rPr lang="en-US" sz="1632" dirty="0">
                <a:solidFill>
                  <a:schemeClr val="accent2"/>
                </a:solidFill>
              </a:rPr>
              <a:t>in Statistics)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gradFill>
                <a:gsLst>
                  <a:gs pos="1250">
                    <a:schemeClr val="bg1"/>
                  </a:gs>
                  <a:gs pos="100000">
                    <a:schemeClr val="bg1"/>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Azure Machine Learning for Engineers</a:t>
            </a:r>
            <a:endParaRPr lang="en-US" b="0" dirty="0">
              <a:gradFill>
                <a:gsLst>
                  <a:gs pos="1250">
                    <a:schemeClr val="bg1"/>
                  </a:gs>
                  <a:gs pos="100000">
                    <a:schemeClr val="bg1"/>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gradFill>
                  <a:gsLst>
                    <a:gs pos="1250">
                      <a:schemeClr val="bg1"/>
                    </a:gs>
                    <a:gs pos="100000">
                      <a:schemeClr val="bg1"/>
                    </a:gs>
                  </a:gsLst>
                  <a:lin ang="5400000" scaled="0"/>
                </a:gradFill>
              </a:rPr>
              <a:t>http://blogs.technet.com/b/machinelearning/archive/2015/06/29/azure-ml-for-engineers.aspx</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gradFill>
                <a:gsLst>
                  <a:gs pos="1250">
                    <a:schemeClr val="bg1"/>
                  </a:gs>
                  <a:gs pos="100000">
                    <a:schemeClr val="bg1"/>
                  </a:gs>
                </a:gsLst>
                <a:lin ang="5400000" scaled="0"/>
              </a:gradFill>
            </a:endParaRPr>
          </a:p>
          <a:p>
            <a:r>
              <a:rPr lang="en-US" b="1" dirty="0"/>
              <a:t>ML Vocabulary</a:t>
            </a:r>
            <a:endParaRPr lang="en-US" dirty="0"/>
          </a:p>
          <a:p>
            <a:pPr marL="171450" indent="-171450">
              <a:buFont typeface="Arial" panose="020B0604020202020204" pitchFamily="34" charset="0"/>
              <a:buChar char="•"/>
            </a:pPr>
            <a:r>
              <a:rPr lang="en-US" i="1" dirty="0">
                <a:effectLst/>
              </a:rPr>
              <a:t>Experiments</a:t>
            </a:r>
            <a:r>
              <a:rPr lang="en-US" dirty="0">
                <a:effectLst/>
              </a:rPr>
              <a:t> are built by data scientists to create and study different algorithms while they determine the best model to solve their current problem.</a:t>
            </a:r>
          </a:p>
          <a:p>
            <a:pPr marL="171450" indent="-171450">
              <a:buFont typeface="Arial" panose="020B0604020202020204" pitchFamily="34" charset="0"/>
              <a:buChar char="•"/>
            </a:pPr>
            <a:r>
              <a:rPr lang="en-US" i="1" dirty="0">
                <a:effectLst/>
              </a:rPr>
              <a:t>Model</a:t>
            </a:r>
            <a:r>
              <a:rPr lang="en-US" dirty="0">
                <a:effectLst/>
              </a:rPr>
              <a:t> generally refers to a </a:t>
            </a:r>
            <a:r>
              <a:rPr lang="en-US" i="1" dirty="0">
                <a:effectLst/>
              </a:rPr>
              <a:t>trained model </a:t>
            </a:r>
            <a:r>
              <a:rPr lang="en-US" dirty="0">
                <a:effectLst/>
              </a:rPr>
              <a:t>in which an algorithm has been trained to work with a specific set of data around which it can make predictions.</a:t>
            </a:r>
          </a:p>
          <a:p>
            <a:pPr marL="171450" indent="-171450">
              <a:buFont typeface="Arial" panose="020B0604020202020204" pitchFamily="34" charset="0"/>
              <a:buChar char="•"/>
            </a:pPr>
            <a:r>
              <a:rPr lang="en-US" i="1" dirty="0">
                <a:effectLst/>
              </a:rPr>
              <a:t>Features</a:t>
            </a:r>
            <a:r>
              <a:rPr lang="en-US" dirty="0">
                <a:effectLst/>
              </a:rPr>
              <a:t> are individual and measurable data points that are to be fed into models to perform predictions on.</a:t>
            </a:r>
          </a:p>
          <a:p>
            <a:pPr marL="171450" indent="-171450">
              <a:buFont typeface="Arial" panose="020B0604020202020204" pitchFamily="34" charset="0"/>
              <a:buChar char="•"/>
            </a:pPr>
            <a:r>
              <a:rPr lang="en-US" i="1" dirty="0">
                <a:effectLst/>
              </a:rPr>
              <a:t>Labels</a:t>
            </a:r>
            <a:r>
              <a:rPr lang="en-US" dirty="0">
                <a:effectLst/>
              </a:rPr>
              <a:t> are historic results associated with a set of features.</a:t>
            </a:r>
          </a:p>
          <a:p>
            <a:pPr marL="171450" indent="-171450">
              <a:buFont typeface="Arial" panose="020B0604020202020204" pitchFamily="34" charset="0"/>
              <a:buChar char="•"/>
            </a:pPr>
            <a:r>
              <a:rPr lang="en-US" i="1" dirty="0">
                <a:effectLst/>
              </a:rPr>
              <a:t>Training Data </a:t>
            </a:r>
            <a:r>
              <a:rPr lang="en-US" dirty="0">
                <a:effectLst/>
              </a:rPr>
              <a:t>is a pairing of historic </a:t>
            </a:r>
            <a:r>
              <a:rPr lang="en-US" i="1" dirty="0">
                <a:effectLst/>
              </a:rPr>
              <a:t>Features </a:t>
            </a:r>
            <a:r>
              <a:rPr lang="en-US" dirty="0">
                <a:effectLst/>
              </a:rPr>
              <a:t>and historic </a:t>
            </a:r>
            <a:r>
              <a:rPr lang="en-US" i="1" dirty="0">
                <a:effectLst/>
              </a:rPr>
              <a:t>Labels</a:t>
            </a:r>
            <a:r>
              <a:rPr lang="en-US" dirty="0">
                <a:effectLst/>
              </a:rPr>
              <a:t> and is used as a basis to train a model. Note, however,  that labels are not always required to create a useful model.</a:t>
            </a:r>
          </a:p>
          <a:p>
            <a:pPr marL="171450" indent="-171450">
              <a:buFont typeface="Arial" panose="020B0604020202020204" pitchFamily="34" charset="0"/>
              <a:buChar char="•"/>
            </a:pPr>
            <a:r>
              <a:rPr lang="en-US" i="1" dirty="0">
                <a:effectLst/>
              </a:rPr>
              <a:t>Supervised Learning </a:t>
            </a:r>
            <a:r>
              <a:rPr lang="en-US" dirty="0">
                <a:effectLst/>
              </a:rPr>
              <a:t>refers to the training of a model where the </a:t>
            </a:r>
            <a:r>
              <a:rPr lang="en-US" i="1" dirty="0">
                <a:effectLst/>
              </a:rPr>
              <a:t>Training Data </a:t>
            </a:r>
            <a:r>
              <a:rPr lang="en-US" dirty="0">
                <a:effectLst/>
              </a:rPr>
              <a:t>contains both </a:t>
            </a:r>
            <a:r>
              <a:rPr lang="en-US" i="1" dirty="0">
                <a:effectLst/>
              </a:rPr>
              <a:t>Features</a:t>
            </a:r>
            <a:r>
              <a:rPr lang="en-US" dirty="0">
                <a:effectLst/>
              </a:rPr>
              <a:t> and </a:t>
            </a:r>
            <a:r>
              <a:rPr lang="en-US" i="1" dirty="0">
                <a:effectLst/>
              </a:rPr>
              <a:t>Labels. </a:t>
            </a:r>
            <a:r>
              <a:rPr lang="en-US" dirty="0">
                <a:effectLst/>
              </a:rPr>
              <a:t>The way to think about this is we are training the computer to learn on historic outcomes, so it already has an understanding of what it should produce.</a:t>
            </a:r>
          </a:p>
          <a:p>
            <a:pPr marL="171450" indent="-171450">
              <a:buFont typeface="Arial" panose="020B0604020202020204" pitchFamily="34" charset="0"/>
              <a:buChar char="•"/>
            </a:pPr>
            <a:r>
              <a:rPr lang="en-US" i="1" dirty="0">
                <a:effectLst/>
              </a:rPr>
              <a:t>Unsupervised Learning </a:t>
            </a:r>
            <a:r>
              <a:rPr lang="en-US" dirty="0">
                <a:effectLst/>
              </a:rPr>
              <a:t>refers to the training of a model where the </a:t>
            </a:r>
            <a:r>
              <a:rPr lang="en-US" i="1" dirty="0">
                <a:effectLst/>
              </a:rPr>
              <a:t>Training Data </a:t>
            </a:r>
            <a:r>
              <a:rPr lang="en-US" dirty="0">
                <a:effectLst/>
              </a:rPr>
              <a:t>contains only </a:t>
            </a:r>
            <a:r>
              <a:rPr lang="en-US" i="1" dirty="0">
                <a:effectLst/>
              </a:rPr>
              <a:t>Features</a:t>
            </a:r>
            <a:r>
              <a:rPr lang="en-US"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gradFill>
                <a:gsLst>
                  <a:gs pos="1250">
                    <a:schemeClr val="bg1"/>
                  </a:gs>
                  <a:gs pos="100000">
                    <a:schemeClr val="bg1"/>
                  </a:gs>
                </a:gsLst>
                <a:lin ang="5400000" scaled="0"/>
              </a:gradFill>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3452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Skill shortage</a:t>
            </a:r>
            <a:r>
              <a:rPr lang="en-US" sz="900" baseline="0" dirty="0"/>
              <a:t> - </a:t>
            </a:r>
            <a:r>
              <a:rPr lang="en-US" sz="900" kern="0" spc="0" dirty="0">
                <a:solidFill>
                  <a:srgbClr val="FFFFFF"/>
                </a:solidFill>
                <a:latin typeface="Segoe UI" panose="020B0502040204020203" pitchFamily="34" charset="0"/>
                <a:ea typeface="Segoe UI" panose="020B0502040204020203" pitchFamily="34" charset="0"/>
                <a:cs typeface="Segoe UI" panose="020B0502040204020203" pitchFamily="34" charset="0"/>
              </a:rPr>
              <a:t>63% of enterprises feel they have a strategic shortage of data scientists, a role that usually requires an advanced degree, mostly in a quantitative field…</a:t>
            </a:r>
            <a:endParaRPr lang="en-US" sz="900" kern="0" spc="0" dirty="0">
              <a:solidFill>
                <a:srgbClr val="FFFFFF"/>
              </a:solidFill>
              <a:latin typeface="Segoe UI" panose="020B0502040204020203" pitchFamily="34" charset="0"/>
              <a:ea typeface="+mn-ea"/>
              <a:cs typeface="Segoe UI" panose="020B05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latin typeface="Segoe UI Light"/>
                <a:ea typeface="Segoe UI" pitchFamily="34" charset="0"/>
                <a:cs typeface="Segoe UI" pitchFamily="34" charset="0"/>
              </a:rPr>
              <a:t>Expensive - </a:t>
            </a:r>
            <a:r>
              <a:rPr lang="en-US" sz="900" dirty="0">
                <a:solidFill>
                  <a:srgbClr val="FFFFFF"/>
                </a:solidFill>
                <a:ea typeface="Segoe UI" pitchFamily="34" charset="0"/>
                <a:cs typeface="Segoe UI" pitchFamily="34" charset="0"/>
              </a:rPr>
              <a:t>Huge set-up costs of tools, expertise, and compute/storage capacity create unnecessary barriers to entry </a:t>
            </a:r>
            <a:endParaRPr lang="en-US" sz="900" dirty="0">
              <a:solidFill>
                <a:srgbClr val="FFFFFF"/>
              </a:solidFill>
              <a:latin typeface="Segoe UI Light"/>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err="1">
                <a:solidFill>
                  <a:srgbClr val="FFFFFF"/>
                </a:solidFill>
                <a:latin typeface="Segoe UI Light"/>
                <a:ea typeface="Segoe UI" pitchFamily="34" charset="0"/>
                <a:cs typeface="Segoe UI" pitchFamily="34" charset="0"/>
              </a:rPr>
              <a:t>Siloed</a:t>
            </a:r>
            <a:r>
              <a:rPr lang="en-US" sz="900" dirty="0">
                <a:solidFill>
                  <a:srgbClr val="FFFFFF"/>
                </a:solidFill>
                <a:latin typeface="Segoe UI Light"/>
                <a:ea typeface="Segoe UI" pitchFamily="34" charset="0"/>
                <a:cs typeface="Segoe UI" pitchFamily="34" charset="0"/>
              </a:rPr>
              <a:t> data - </a:t>
            </a:r>
            <a:r>
              <a:rPr lang="en-US" sz="900" dirty="0" err="1">
                <a:solidFill>
                  <a:srgbClr val="FFFFFF"/>
                </a:solidFill>
                <a:ea typeface="Segoe UI" pitchFamily="34" charset="0"/>
                <a:cs typeface="Segoe UI" pitchFamily="34" charset="0"/>
              </a:rPr>
              <a:t>Siloed</a:t>
            </a:r>
            <a:r>
              <a:rPr lang="en-US" sz="900" dirty="0">
                <a:solidFill>
                  <a:srgbClr val="FFFFFF"/>
                </a:solidFill>
                <a:ea typeface="Segoe UI" pitchFamily="34" charset="0"/>
                <a:cs typeface="Segoe UI" pitchFamily="34" charset="0"/>
              </a:rPr>
              <a:t> and cumbersome data management restricts access to data</a:t>
            </a:r>
            <a:endParaRPr lang="en-US" sz="900" dirty="0">
              <a:solidFill>
                <a:srgbClr val="FFFFFF"/>
              </a:solidFill>
              <a:latin typeface="Segoe UI Light"/>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latin typeface="Segoe UI Light"/>
                <a:ea typeface="Segoe UI" pitchFamily="34" charset="0"/>
                <a:cs typeface="Segoe UI" pitchFamily="34" charset="0"/>
              </a:rPr>
              <a:t>Disconnected tools - </a:t>
            </a:r>
            <a:r>
              <a:rPr lang="en-US" sz="900" dirty="0">
                <a:solidFill>
                  <a:srgbClr val="FFFFFF"/>
                </a:solidFill>
                <a:ea typeface="Segoe UI" pitchFamily="34" charset="0"/>
                <a:cs typeface="Segoe UI" pitchFamily="34" charset="0"/>
              </a:rPr>
              <a:t>Complex and fragmented tools limit participation in exploring data and building models</a:t>
            </a:r>
            <a:endParaRPr lang="en-US" sz="900" dirty="0">
              <a:solidFill>
                <a:srgbClr val="FFFFFF"/>
              </a:solidFill>
              <a:latin typeface="Segoe UI Light"/>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latin typeface="Segoe UI Light"/>
                <a:ea typeface="Segoe UI" pitchFamily="34" charset="0"/>
                <a:cs typeface="Segoe UI" pitchFamily="34" charset="0"/>
              </a:rPr>
              <a:t>Deployment complexity - Complex and fragmented tools limit participation in exploring data and building models</a:t>
            </a:r>
          </a:p>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2/4/2017 4:33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01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2/4/2017 4:33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944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spc="-100" dirty="0">
                <a:ln w="3175">
                  <a:noFill/>
                </a:ln>
                <a:solidFill>
                  <a:srgbClr val="FFFFFF"/>
                </a:solidFill>
                <a:latin typeface="Segoe UI Light"/>
                <a:cs typeface="Segoe UI" pitchFamily="34" charset="0"/>
              </a:rPr>
              <a:t>http://azure.com/ml</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spc="-100" dirty="0">
              <a:ln w="3175">
                <a:noFill/>
              </a:ln>
              <a:solidFill>
                <a:srgbClr val="FFFFFF"/>
              </a:solidFill>
              <a:latin typeface="Segoe UI Light"/>
              <a:cs typeface="Segoe UI"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spc="-100" dirty="0">
                <a:ln w="3175">
                  <a:noFill/>
                </a:ln>
                <a:solidFill>
                  <a:srgbClr val="FFFFFF"/>
                </a:solidFill>
                <a:latin typeface="Segoe UI Light"/>
                <a:cs typeface="Segoe UI" pitchFamily="34" charset="0"/>
              </a:rPr>
              <a:t>What Types of Questions Can Data Science Answer?</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u="sng" kern="1200" dirty="0">
                <a:solidFill>
                  <a:schemeClr val="tx1"/>
                </a:solidFill>
                <a:effectLst/>
                <a:latin typeface="Segoe UI Light" pitchFamily="34" charset="0"/>
                <a:ea typeface="+mn-ea"/>
                <a:cs typeface="+mn-cs"/>
                <a:hlinkClick r:id="rId3"/>
              </a:rPr>
              <a:t>http://blogs.technet.com/b/machinelearning/archive/2015/08/27/what-types-of-questions-can-data-science-answer.aspx</a:t>
            </a:r>
            <a:endParaRPr lang="en-US" sz="900" spc="-100" dirty="0">
              <a:ln w="3175">
                <a:noFill/>
              </a:ln>
              <a:solidFill>
                <a:srgbClr val="FFFFFF"/>
              </a:solidFill>
              <a:latin typeface="Segoe UI Light"/>
              <a:cs typeface="Segoe UI" pitchFamily="34" charset="0"/>
            </a:endParaRPr>
          </a:p>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2/4/2017 4:33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8736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approach: By applying concepts from a range of fields, including statistics, probability theory, and so on, we can build an ML system that “learns” to recognize handwritten digits by being trained on thousands, or even millions, of examples.</a:t>
            </a:r>
          </a:p>
          <a:p>
            <a:endParaRPr lang="en-US" dirty="0"/>
          </a:p>
          <a:p>
            <a:r>
              <a:rPr lang="en-US" dirty="0"/>
              <a:t>So, in order to get an accurate digit classifier, all we need to do is acquire lots of training examples, with labels (this is called “labeled training data”), and then feed it into the ML system.</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CAED71-17CA-4F99-B77B-2759E4AE226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4746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algorithm cheat sheet for Microsoft Azure Machine Learning Studio</a:t>
            </a:r>
            <a:endParaRPr lang="es-ES" dirty="0"/>
          </a:p>
          <a:p>
            <a:r>
              <a:rPr lang="es-ES" dirty="0"/>
              <a:t>https://azure.microsoft.com/en-us/documentation/articles/machine-learning-algorithm-cheat-sheet/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2/4/2017 4:34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799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3FCB112-6560-4234-A3DC-25DA0EFFCD7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323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857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240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070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0880347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125661480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200589813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75114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43219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4558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872759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23434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759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80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130161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9727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80434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40746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83237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NO LOGO">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 – For</a:t>
            </a:r>
            <a:r>
              <a:rPr lang="en-US" sz="816" baseline="0">
                <a:solidFill>
                  <a:srgbClr val="666666"/>
                </a:solidFill>
              </a:rPr>
              <a:t> Use Under NDA Only</a:t>
            </a:r>
            <a:endParaRPr lang="en-US" sz="816">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299161101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userDrawn="1"/>
        </p:nvSpPr>
        <p:spPr>
          <a:xfrm>
            <a:off x="6469390" y="5337210"/>
            <a:ext cx="5783649" cy="1117044"/>
          </a:xfrm>
          <a:prstGeom prst="rect">
            <a:avLst/>
          </a:prstGeom>
        </p:spPr>
        <p:txBody>
          <a:bodyPr vert="horz" wrap="square" lIns="233118" tIns="93206" rIns="149130" bIns="9320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0938">
              <a:lnSpc>
                <a:spcPts val="3060"/>
              </a:lnSpc>
              <a:spcBef>
                <a:spcPts val="0"/>
              </a:spcBef>
              <a:spcAft>
                <a:spcPts val="1223"/>
              </a:spcAft>
              <a:defRPr/>
            </a:pPr>
            <a:r>
              <a:rPr sz="2244" spc="-104" dirty="0">
                <a:solidFill>
                  <a:srgbClr val="FFFFFF"/>
                </a:solidFill>
              </a:rPr>
              <a:t>Presenter</a:t>
            </a: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6"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0013378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6"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7124316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6"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387798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7"/>
            </a:lvl1pPr>
          </a:lstStyle>
          <a:p>
            <a:pPr algn="ctr"/>
            <a:r>
              <a:rPr lang="en-US" sz="8155"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93089425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7292579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47216000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Tree>
    <p:extLst>
      <p:ext uri="{BB962C8B-B14F-4D97-AF65-F5344CB8AC3E}">
        <p14:creationId xmlns:p14="http://schemas.microsoft.com/office/powerpoint/2010/main" val="3355712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72448028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1678658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221187847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5"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3" y="3950613"/>
            <a:ext cx="6883957" cy="969843"/>
          </a:xfrm>
          <a:prstGeom prst="rect">
            <a:avLst/>
          </a:prstGeom>
        </p:spPr>
        <p:txBody>
          <a:bodyPr/>
          <a:lstStyle>
            <a:lvl1pPr marL="0" indent="0">
              <a:buNone/>
              <a:defRPr>
                <a:solidFill>
                  <a:schemeClr val="tx2"/>
                </a:solidFill>
              </a:defRPr>
            </a:lvl1pPr>
            <a:lvl2pPr marL="342699" indent="0">
              <a:buNone/>
              <a:defRPr>
                <a:solidFill>
                  <a:schemeClr val="tx2"/>
                </a:solidFill>
              </a:defRPr>
            </a:lvl2pPr>
            <a:lvl3pPr marL="571164" indent="0">
              <a:buNone/>
              <a:defRPr>
                <a:solidFill>
                  <a:schemeClr val="tx2"/>
                </a:solidFill>
              </a:defRPr>
            </a:lvl3pPr>
            <a:lvl4pPr marL="799629" indent="0">
              <a:buNone/>
              <a:defRPr>
                <a:solidFill>
                  <a:schemeClr val="tx2"/>
                </a:solidFill>
              </a:defRPr>
            </a:lvl4pPr>
            <a:lvl5pPr marL="102809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2"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26602061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7" cy="969843"/>
          </a:xfrm>
          <a:prstGeom prst="rect">
            <a:avLst/>
          </a:prstGeom>
        </p:spPr>
        <p:txBody>
          <a:bodyPr/>
          <a:lstStyle>
            <a:lvl1pPr marL="0" indent="0">
              <a:buNone/>
              <a:defRPr>
                <a:solidFill>
                  <a:schemeClr val="tx2"/>
                </a:solidFill>
              </a:defRPr>
            </a:lvl1pPr>
            <a:lvl2pPr marL="342699" indent="0">
              <a:buNone/>
              <a:defRPr>
                <a:solidFill>
                  <a:schemeClr val="tx2"/>
                </a:solidFill>
              </a:defRPr>
            </a:lvl2pPr>
            <a:lvl3pPr marL="571164" indent="0">
              <a:buNone/>
              <a:defRPr>
                <a:solidFill>
                  <a:schemeClr val="tx2"/>
                </a:solidFill>
              </a:defRPr>
            </a:lvl3pPr>
            <a:lvl4pPr marL="799629" indent="0">
              <a:buNone/>
              <a:defRPr>
                <a:solidFill>
                  <a:schemeClr val="tx2"/>
                </a:solidFill>
              </a:defRPr>
            </a:lvl4pPr>
            <a:lvl5pPr marL="102809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2"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spTree>
    <p:extLst>
      <p:ext uri="{BB962C8B-B14F-4D97-AF65-F5344CB8AC3E}">
        <p14:creationId xmlns:p14="http://schemas.microsoft.com/office/powerpoint/2010/main" val="318380571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spTree>
    <p:extLst>
      <p:ext uri="{BB962C8B-B14F-4D97-AF65-F5344CB8AC3E}">
        <p14:creationId xmlns:p14="http://schemas.microsoft.com/office/powerpoint/2010/main" val="167999538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80222"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758948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80222"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724795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3905195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2005944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3275022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9"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2170000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userDrawn="1"/>
        </p:nvSpPr>
        <p:spPr>
          <a:xfrm>
            <a:off x="279892" y="1443661"/>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defTabSz="932193">
              <a:defRPr/>
            </a:pPr>
            <a:r>
              <a:rPr sz="4080" spc="-102">
                <a:solidFill>
                  <a:srgbClr val="0072C6"/>
                </a:solidFill>
              </a:rPr>
              <a:t>Subhead</a:t>
            </a:r>
          </a:p>
        </p:txBody>
      </p:sp>
      <p:sp>
        <p:nvSpPr>
          <p:cNvPr id="13" name="Headline"/>
          <p:cNvSpPr>
            <a:spLocks noGrp="1"/>
          </p:cNvSpPr>
          <p:nvPr userDrawn="1">
            <p:ph type="title" hasCustomPrompt="1"/>
          </p:nvPr>
        </p:nvSpPr>
        <p:spPr>
          <a:xfrm>
            <a:off x="280220" y="301157"/>
            <a:ext cx="10073357" cy="942315"/>
          </a:xfrm>
          <a:prstGeom prst="rect">
            <a:avLst/>
          </a:prstGeom>
        </p:spPr>
        <p:txBody>
          <a:bodyPr/>
          <a:lstStyle>
            <a:lvl1pPr>
              <a:defRPr sz="5302">
                <a:solidFill>
                  <a:schemeClr val="tx1"/>
                </a:solidFill>
              </a:defRPr>
            </a:lvl1pPr>
          </a:lstStyle>
          <a:p>
            <a:r>
              <a:rPr lang="en-US" dirty="0"/>
              <a:t>Headline</a:t>
            </a:r>
          </a:p>
        </p:txBody>
      </p:sp>
    </p:spTree>
    <p:extLst>
      <p:ext uri="{BB962C8B-B14F-4D97-AF65-F5344CB8AC3E}">
        <p14:creationId xmlns:p14="http://schemas.microsoft.com/office/powerpoint/2010/main" val="389932572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userDrawn="1">
            <p:ph type="title" hasCustomPrompt="1"/>
          </p:nvPr>
        </p:nvSpPr>
        <p:spPr>
          <a:xfrm>
            <a:off x="280220" y="301157"/>
            <a:ext cx="10073357" cy="942315"/>
          </a:xfrm>
          <a:prstGeom prst="rect">
            <a:avLst/>
          </a:prstGeom>
        </p:spPr>
        <p:txBody>
          <a:bodyPr/>
          <a:lstStyle>
            <a:lvl1pPr>
              <a:defRPr sz="5302">
                <a:solidFill>
                  <a:schemeClr val="tx1"/>
                </a:solidFill>
              </a:defRPr>
            </a:lvl1pPr>
          </a:lstStyle>
          <a:p>
            <a:r>
              <a:rPr lang="en-US" dirty="0"/>
              <a:t>Headline</a:t>
            </a:r>
          </a:p>
        </p:txBody>
      </p:sp>
    </p:spTree>
    <p:extLst>
      <p:ext uri="{BB962C8B-B14F-4D97-AF65-F5344CB8AC3E}">
        <p14:creationId xmlns:p14="http://schemas.microsoft.com/office/powerpoint/2010/main" val="38148954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235570019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2"/>
            <a:ext cx="8948026" cy="935842"/>
          </a:xfrm>
          <a:prstGeom prst="rect">
            <a:avLst/>
          </a:prstGeom>
        </p:spPr>
        <p:txBody>
          <a:bodyPr/>
          <a:lstStyle/>
          <a:p>
            <a:r>
              <a:rPr lang="en-US" sz="5506"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3525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2"/>
            <a:ext cx="8948026" cy="935842"/>
          </a:xfrm>
          <a:prstGeom prst="rect">
            <a:avLst/>
          </a:prstGeom>
        </p:spPr>
        <p:txBody>
          <a:bodyPr/>
          <a:lstStyle/>
          <a:p>
            <a:r>
              <a:rPr lang="en-US" sz="5506"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80019751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2" y="3029344"/>
            <a:ext cx="10288772" cy="935842"/>
          </a:xfrm>
          <a:prstGeom prst="rect">
            <a:avLst/>
          </a:prstGeom>
        </p:spPr>
        <p:txBody>
          <a:bodyPr/>
          <a:lstStyle>
            <a:lvl1pPr algn="ctr">
              <a:defRPr sz="6117">
                <a:solidFill>
                  <a:srgbClr val="92D050"/>
                </a:solidFill>
              </a:defRPr>
            </a:lvl1pPr>
          </a:lstStyle>
          <a:p>
            <a:r>
              <a:rPr lang="en-US" sz="5506"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5" y="5026672"/>
            <a:ext cx="2769038" cy="2011661"/>
          </a:xfrm>
          <a:prstGeom prst="rect">
            <a:avLst/>
          </a:prstGeom>
        </p:spPr>
      </p:pic>
    </p:spTree>
    <p:extLst>
      <p:ext uri="{BB962C8B-B14F-4D97-AF65-F5344CB8AC3E}">
        <p14:creationId xmlns:p14="http://schemas.microsoft.com/office/powerpoint/2010/main" val="8846677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8"/>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89">
              <a:defRPr/>
            </a:pPr>
            <a:endParaRPr lang="en-US" sz="1835">
              <a:solidFill>
                <a:srgbClr val="FFFFFF"/>
              </a:solidFill>
            </a:endParaRPr>
          </a:p>
        </p:txBody>
      </p:sp>
    </p:spTree>
    <p:extLst>
      <p:ext uri="{BB962C8B-B14F-4D97-AF65-F5344CB8AC3E}">
        <p14:creationId xmlns:p14="http://schemas.microsoft.com/office/powerpoint/2010/main" val="14367977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8"/>
            <a:ext cx="12436475" cy="6988574"/>
          </a:xfrm>
          <a:prstGeom prst="rect">
            <a:avLst/>
          </a:prstGeom>
        </p:spPr>
      </p:pic>
    </p:spTree>
    <p:extLst>
      <p:ext uri="{BB962C8B-B14F-4D97-AF65-F5344CB8AC3E}">
        <p14:creationId xmlns:p14="http://schemas.microsoft.com/office/powerpoint/2010/main" val="353604453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89">
              <a:defRPr/>
            </a:pPr>
            <a:endParaRPr lang="en-US" sz="1835">
              <a:solidFill>
                <a:srgbClr val="FFFFFF"/>
              </a:solidFill>
            </a:endParaRPr>
          </a:p>
        </p:txBody>
      </p:sp>
    </p:spTree>
    <p:extLst>
      <p:ext uri="{BB962C8B-B14F-4D97-AF65-F5344CB8AC3E}">
        <p14:creationId xmlns:p14="http://schemas.microsoft.com/office/powerpoint/2010/main" val="173573779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8"/>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75" tIns="47537" rIns="95075" bIns="47537" numCol="1" rtlCol="0" anchor="ctr" anchorCtr="0" compatLnSpc="1">
            <a:prstTxWarp prst="textNoShape">
              <a:avLst/>
            </a:prstTxWarp>
          </a:bodyPr>
          <a:lstStyle/>
          <a:p>
            <a:pPr algn="ctr" defTabSz="950374" fontAlgn="base">
              <a:spcBef>
                <a:spcPct val="0"/>
              </a:spcBef>
              <a:spcAft>
                <a:spcPct val="0"/>
              </a:spcAft>
              <a:defRPr/>
            </a:pPr>
            <a:endParaRPr lang="en-US" sz="2288"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10082469" y="1982843"/>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39" tIns="47539" rIns="47539" bIns="47539" numCol="1" spcCol="0" rtlCol="0" fromWordArt="0" anchor="ctr" anchorCtr="0" forceAA="0" compatLnSpc="1">
            <a:prstTxWarp prst="textNoShape">
              <a:avLst/>
            </a:prstTxWarp>
            <a:noAutofit/>
          </a:bodyPr>
          <a:lstStyle/>
          <a:p>
            <a:pPr algn="ctr" defTabSz="950374" fontAlgn="base">
              <a:spcBef>
                <a:spcPct val="0"/>
              </a:spcBef>
              <a:spcAft>
                <a:spcPct val="0"/>
              </a:spcAft>
              <a:defRPr/>
            </a:pPr>
            <a:endParaRPr lang="en-US" sz="187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70513" y="161898"/>
            <a:ext cx="3768193" cy="2461945"/>
          </a:xfrm>
          <a:prstGeom prst="rect">
            <a:avLst/>
          </a:prstGeom>
        </p:spPr>
        <p:txBody>
          <a:bodyPr anchor="ctr">
            <a:noAutofit/>
          </a:bodyPr>
          <a:lstStyle>
            <a:lvl1pPr>
              <a:defRPr sz="8970"/>
            </a:lvl1pPr>
          </a:lstStyle>
          <a:p>
            <a:r>
              <a:rPr lang="en-US" sz="8968" dirty="0">
                <a:solidFill>
                  <a:schemeClr val="bg1">
                    <a:alpha val="99000"/>
                  </a:schemeClr>
                </a:solidFill>
              </a:rPr>
              <a:t>Q&amp;A</a:t>
            </a:r>
          </a:p>
        </p:txBody>
      </p:sp>
    </p:spTree>
    <p:extLst>
      <p:ext uri="{BB962C8B-B14F-4D97-AF65-F5344CB8AC3E}">
        <p14:creationId xmlns:p14="http://schemas.microsoft.com/office/powerpoint/2010/main" val="286181736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954"/>
            <a:ext cx="12436475" cy="6988574"/>
          </a:xfrm>
          <a:prstGeom prst="rect">
            <a:avLst/>
          </a:prstGeom>
        </p:spPr>
      </p:pic>
      <p:sp>
        <p:nvSpPr>
          <p:cNvPr id="8" name="Rectangle 7"/>
          <p:cNvSpPr/>
          <p:nvPr userDrawn="1"/>
        </p:nvSpPr>
        <p:spPr bwMode="auto">
          <a:xfrm>
            <a:off x="10391545"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75" tIns="47537" rIns="95075" bIns="47537" numCol="1" rtlCol="0" anchor="ctr" anchorCtr="0" compatLnSpc="1">
            <a:prstTxWarp prst="textNoShape">
              <a:avLst/>
            </a:prstTxWarp>
          </a:bodyPr>
          <a:lstStyle/>
          <a:p>
            <a:pPr algn="ctr" defTabSz="950374" fontAlgn="base">
              <a:spcBef>
                <a:spcPct val="0"/>
              </a:spcBef>
              <a:spcAft>
                <a:spcPct val="0"/>
              </a:spcAft>
              <a:defRPr/>
            </a:pPr>
            <a:endParaRPr lang="en-US" sz="2288"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810810"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79" tIns="42790" rIns="85579" bIns="42790" numCol="1" anchor="t" anchorCtr="0" compatLnSpc="1">
            <a:prstTxWarp prst="textNoShape">
              <a:avLst/>
            </a:prstTxWarp>
          </a:bodyPr>
          <a:lstStyle/>
          <a:p>
            <a:pPr defTabSz="950649">
              <a:defRPr/>
            </a:pPr>
            <a:endParaRPr lang="en-US" sz="1663" kern="0">
              <a:solidFill>
                <a:srgbClr val="292929"/>
              </a:solidFill>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11973948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89">
              <a:defRPr/>
            </a:pPr>
            <a:endParaRPr lang="en-US" sz="1835">
              <a:solidFill>
                <a:srgbClr val="FFFFFF"/>
              </a:solidFill>
            </a:endParaRPr>
          </a:p>
        </p:txBody>
      </p:sp>
      <p:sp>
        <p:nvSpPr>
          <p:cNvPr id="3" name="Text Box 3"/>
          <p:cNvSpPr txBox="1">
            <a:spLocks noChangeArrowheads="1"/>
          </p:cNvSpPr>
          <p:nvPr userDrawn="1"/>
        </p:nvSpPr>
        <p:spPr bwMode="blackWhite">
          <a:xfrm>
            <a:off x="459230" y="5612731"/>
            <a:ext cx="8812606" cy="734813"/>
          </a:xfrm>
          <a:prstGeom prst="rect">
            <a:avLst/>
          </a:prstGeom>
          <a:noFill/>
          <a:ln w="12700">
            <a:noFill/>
            <a:miter lim="800000"/>
            <a:headEnd type="none" w="sm" len="sm"/>
            <a:tailEnd type="none" w="sm" len="sm"/>
          </a:ln>
          <a:effectLst/>
        </p:spPr>
        <p:txBody>
          <a:bodyPr vert="horz" wrap="square" lIns="182780" tIns="146225" rIns="182780" bIns="146225" numCol="1" anchor="t" anchorCtr="0" compatLnSpc="1">
            <a:prstTxWarp prst="textNoShape">
              <a:avLst/>
            </a:prstTxWarp>
            <a:spAutoFit/>
          </a:bodyPr>
          <a:lstStyle/>
          <a:p>
            <a:pPr defTabSz="931653" eaLnBrk="0" hangingPunct="0">
              <a:defRPr/>
            </a:pPr>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1653" eaLnBrk="0" hangingPunct="0">
              <a:defRPr/>
            </a:pPr>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1" y="3027180"/>
            <a:ext cx="3288506" cy="704445"/>
          </a:xfrm>
          <a:prstGeom prst="rect">
            <a:avLst/>
          </a:prstGeom>
        </p:spPr>
      </p:pic>
    </p:spTree>
    <p:extLst>
      <p:ext uri="{BB962C8B-B14F-4D97-AF65-F5344CB8AC3E}">
        <p14:creationId xmlns:p14="http://schemas.microsoft.com/office/powerpoint/2010/main" val="28553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5"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640772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33955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462978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50241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616600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8522585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610925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832572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7378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9020270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5813311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0922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8841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8170694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9885596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50517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7366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272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9746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98" y="1211287"/>
            <a:ext cx="640404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702" y="2125683"/>
            <a:ext cx="6400736" cy="1828800"/>
          </a:xfrm>
          <a:noFill/>
        </p:spPr>
        <p:txBody>
          <a:bodyPr lIns="146304" tIns="91440" rIns="146304" bIns="91440" anchor="t" anchorCtr="0"/>
          <a:lstStyle>
            <a:lvl1pPr>
              <a:defRPr sz="5400"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50" y="3954463"/>
            <a:ext cx="54879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
        <p:nvSpPr>
          <p:cNvPr id="230" name="Freeform 229"/>
          <p:cNvSpPr>
            <a:spLocks/>
          </p:cNvSpPr>
          <p:nvPr userDrawn="1"/>
        </p:nvSpPr>
        <p:spPr bwMode="auto">
          <a:xfrm>
            <a:off x="10633303"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31" name="Group 230"/>
          <p:cNvGrpSpPr/>
          <p:nvPr userDrawn="1"/>
        </p:nvGrpSpPr>
        <p:grpSpPr bwMode="auto">
          <a:xfrm>
            <a:off x="6362728" y="3629515"/>
            <a:ext cx="5396739"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37"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8" name="Freeform 237"/>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55818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817468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8225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7176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472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62645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9791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8548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537108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0197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0963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956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84314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736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7631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2776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97559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952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677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016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9184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8255302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01075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8713266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022702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447284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05393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576626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08509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919276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7592308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341969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138036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14942532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3204621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646584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07942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46178219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9807166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09251135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5241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1363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58327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2" name="TextBox 1"/>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91497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9" name="TextBox 8"/>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9055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362106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237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137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496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2575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256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95863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1.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image" Target="../media/image1.pn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4.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20.png"/><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6.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image" Target="../media/image21.png"/><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97150040"/>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98646994"/>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876873712"/>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62535980"/>
      </p:ext>
    </p:extLst>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 id="2147484411" r:id="rId18"/>
    <p:sldLayoutId id="2147484412" r:id="rId19"/>
    <p:sldLayoutId id="2147484413" r:id="rId20"/>
    <p:sldLayoutId id="2147484414" r:id="rId21"/>
    <p:sldLayoutId id="2147484415" r:id="rId22"/>
    <p:sldLayoutId id="2147484416" r:id="rId23"/>
    <p:sldLayoutId id="2147484417" r:id="rId24"/>
    <p:sldLayoutId id="2147484418" r:id="rId25"/>
    <p:sldLayoutId id="2147484419" r:id="rId26"/>
    <p:sldLayoutId id="2147484420" r:id="rId27"/>
    <p:sldLayoutId id="2147484422" r:id="rId28"/>
    <p:sldLayoutId id="2147484423"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532396" y="1944337"/>
            <a:ext cx="4298019" cy="409351"/>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1021999" y="6597009"/>
            <a:ext cx="1192461" cy="255555"/>
          </a:xfrm>
          <a:prstGeom prst="rect">
            <a:avLst/>
          </a:prstGeom>
        </p:spPr>
      </p:pic>
    </p:spTree>
    <p:extLst>
      <p:ext uri="{BB962C8B-B14F-4D97-AF65-F5344CB8AC3E}">
        <p14:creationId xmlns:p14="http://schemas.microsoft.com/office/powerpoint/2010/main" val="206977635"/>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 id="2147484437" r:id="rId13"/>
    <p:sldLayoutId id="2147484438" r:id="rId14"/>
    <p:sldLayoutId id="2147484439" r:id="rId15"/>
    <p:sldLayoutId id="2147484440" r:id="rId16"/>
    <p:sldLayoutId id="2147484441" r:id="rId17"/>
    <p:sldLayoutId id="2147484442" r:id="rId18"/>
    <p:sldLayoutId id="2147484443" r:id="rId19"/>
    <p:sldLayoutId id="2147484444" r:id="rId20"/>
    <p:sldLayoutId id="2147484445" r:id="rId21"/>
    <p:sldLayoutId id="2147484446" r:id="rId22"/>
    <p:sldLayoutId id="2147484447" r:id="rId23"/>
    <p:sldLayoutId id="2147484448" r:id="rId24"/>
    <p:sldLayoutId id="2147484449" r:id="rId25"/>
    <p:sldLayoutId id="2147484450" r:id="rId26"/>
    <p:sldLayoutId id="2147484451" r:id="rId27"/>
    <p:sldLayoutId id="2147484452" r:id="rId28"/>
    <p:sldLayoutId id="2147484453" r:id="rId29"/>
    <p:sldLayoutId id="2147484454" r:id="rId30"/>
    <p:sldLayoutId id="2147484455" r:id="rId31"/>
    <p:sldLayoutId id="2147484456" r:id="rId32"/>
  </p:sldLayoutIdLst>
  <p:transition>
    <p:fade/>
  </p:transition>
  <p:txStyles>
    <p:titleStyle>
      <a:lvl1pPr algn="l" defTabSz="932193" rtl="0" eaLnBrk="1" latinLnBrk="0" hangingPunct="1">
        <a:lnSpc>
          <a:spcPct val="90000"/>
        </a:lnSpc>
        <a:spcBef>
          <a:spcPct val="0"/>
        </a:spcBef>
        <a:buNone/>
        <a:defRPr lang="en-US" sz="5397" b="0" kern="1200" cap="none" spc="-102" baseline="0" dirty="0" smtClean="0">
          <a:ln w="3175">
            <a:noFill/>
          </a:ln>
          <a:solidFill>
            <a:schemeClr val="bg1"/>
          </a:solidFill>
          <a:effectLst/>
          <a:latin typeface="+mj-lt"/>
          <a:ea typeface="+mn-ea"/>
          <a:cs typeface="Segoe UI" pitchFamily="34" charset="0"/>
        </a:defRPr>
      </a:lvl1pPr>
    </p:titleStyle>
    <p:bodyStyle>
      <a:lvl1pPr marL="342699" marR="0" indent="-342699"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7" kern="1200" spc="0" baseline="0">
          <a:solidFill>
            <a:schemeClr val="bg1"/>
          </a:solidFill>
          <a:latin typeface="+mj-lt"/>
          <a:ea typeface="+mn-ea"/>
          <a:cs typeface="+mn-cs"/>
        </a:defRPr>
      </a:lvl1pPr>
      <a:lvl2pPr marL="583856" marR="0" indent="-241157"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629" marR="0" indent="-228466"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096" marR="0" indent="-228466"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561" marR="0" indent="-228466" algn="l" defTabSz="932193"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3533"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30"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3" rtl="0" eaLnBrk="1" latinLnBrk="0" hangingPunct="1">
        <a:defRPr sz="1799" kern="1200">
          <a:solidFill>
            <a:schemeClr val="tx1"/>
          </a:solidFill>
          <a:latin typeface="+mn-lt"/>
          <a:ea typeface="+mn-ea"/>
          <a:cs typeface="+mn-cs"/>
        </a:defRPr>
      </a:lvl1pPr>
      <a:lvl2pPr marL="466096" algn="l" defTabSz="932193" rtl="0" eaLnBrk="1" latinLnBrk="0" hangingPunct="1">
        <a:defRPr sz="1799" kern="1200">
          <a:solidFill>
            <a:schemeClr val="tx1"/>
          </a:solidFill>
          <a:latin typeface="+mn-lt"/>
          <a:ea typeface="+mn-ea"/>
          <a:cs typeface="+mn-cs"/>
        </a:defRPr>
      </a:lvl2pPr>
      <a:lvl3pPr marL="932193" algn="l" defTabSz="932193" rtl="0" eaLnBrk="1" latinLnBrk="0" hangingPunct="1">
        <a:defRPr sz="1799" kern="1200">
          <a:solidFill>
            <a:schemeClr val="tx1"/>
          </a:solidFill>
          <a:latin typeface="+mn-lt"/>
          <a:ea typeface="+mn-ea"/>
          <a:cs typeface="+mn-cs"/>
        </a:defRPr>
      </a:lvl3pPr>
      <a:lvl4pPr marL="1398290" algn="l" defTabSz="932193" rtl="0" eaLnBrk="1" latinLnBrk="0" hangingPunct="1">
        <a:defRPr sz="1799" kern="1200">
          <a:solidFill>
            <a:schemeClr val="tx1"/>
          </a:solidFill>
          <a:latin typeface="+mn-lt"/>
          <a:ea typeface="+mn-ea"/>
          <a:cs typeface="+mn-cs"/>
        </a:defRPr>
      </a:lvl4pPr>
      <a:lvl5pPr marL="1864387" algn="l" defTabSz="932193" rtl="0" eaLnBrk="1" latinLnBrk="0" hangingPunct="1">
        <a:defRPr sz="1799" kern="1200">
          <a:solidFill>
            <a:schemeClr val="tx1"/>
          </a:solidFill>
          <a:latin typeface="+mn-lt"/>
          <a:ea typeface="+mn-ea"/>
          <a:cs typeface="+mn-cs"/>
        </a:defRPr>
      </a:lvl5pPr>
      <a:lvl6pPr marL="2330485" algn="l" defTabSz="932193" rtl="0" eaLnBrk="1" latinLnBrk="0" hangingPunct="1">
        <a:defRPr sz="1799" kern="1200">
          <a:solidFill>
            <a:schemeClr val="tx1"/>
          </a:solidFill>
          <a:latin typeface="+mn-lt"/>
          <a:ea typeface="+mn-ea"/>
          <a:cs typeface="+mn-cs"/>
        </a:defRPr>
      </a:lvl6pPr>
      <a:lvl7pPr marL="2796581" algn="l" defTabSz="932193" rtl="0" eaLnBrk="1" latinLnBrk="0" hangingPunct="1">
        <a:defRPr sz="1799" kern="1200">
          <a:solidFill>
            <a:schemeClr val="tx1"/>
          </a:solidFill>
          <a:latin typeface="+mn-lt"/>
          <a:ea typeface="+mn-ea"/>
          <a:cs typeface="+mn-cs"/>
        </a:defRPr>
      </a:lvl7pPr>
      <a:lvl8pPr marL="3262678" algn="l" defTabSz="932193" rtl="0" eaLnBrk="1" latinLnBrk="0" hangingPunct="1">
        <a:defRPr sz="1799" kern="1200">
          <a:solidFill>
            <a:schemeClr val="tx1"/>
          </a:solidFill>
          <a:latin typeface="+mn-lt"/>
          <a:ea typeface="+mn-ea"/>
          <a:cs typeface="+mn-cs"/>
        </a:defRPr>
      </a:lvl8pPr>
      <a:lvl9pPr marL="3728776" algn="l" defTabSz="93219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4.xml"/><Relationship Id="rId5" Type="http://schemas.openxmlformats.org/officeDocument/2006/relationships/image" Target="../media/image38.emf"/><Relationship Id="rId4" Type="http://schemas.openxmlformats.org/officeDocument/2006/relationships/image" Target="../media/image37.jp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701" y="525462"/>
            <a:ext cx="7315135" cy="1828800"/>
          </a:xfrm>
        </p:spPr>
        <p:txBody>
          <a:bodyPr/>
          <a:lstStyle/>
          <a:p>
            <a:r>
              <a:rPr lang="es-ES" dirty="0" err="1"/>
              <a:t>Intro</a:t>
            </a:r>
            <a:r>
              <a:rPr lang="es-ES" dirty="0"/>
              <a:t> to Data </a:t>
            </a:r>
            <a:r>
              <a:rPr lang="es-ES" dirty="0" err="1"/>
              <a:t>Science</a:t>
            </a:r>
            <a:r>
              <a:rPr lang="es-ES" dirty="0"/>
              <a:t> </a:t>
            </a:r>
            <a:r>
              <a:rPr lang="es-ES" dirty="0" err="1"/>
              <a:t>for</a:t>
            </a:r>
            <a:r>
              <a:rPr lang="es-ES" dirty="0"/>
              <a:t> </a:t>
            </a:r>
            <a:r>
              <a:rPr lang="es-ES" dirty="0" err="1"/>
              <a:t>Developers</a:t>
            </a:r>
            <a:r>
              <a:rPr lang="es-ES" dirty="0"/>
              <a:t> </a:t>
            </a:r>
            <a:r>
              <a:rPr lang="es-ES" dirty="0" err="1"/>
              <a:t>with</a:t>
            </a:r>
            <a:r>
              <a:rPr lang="es-ES" dirty="0"/>
              <a:t> Azure Machine </a:t>
            </a:r>
            <a:r>
              <a:rPr lang="es-ES" dirty="0" err="1"/>
              <a:t>Learning</a:t>
            </a:r>
            <a:r>
              <a:rPr lang="es-ES" dirty="0"/>
              <a:t> Studio</a:t>
            </a:r>
            <a:endParaRPr lang="es-ES_tradnl" dirty="0"/>
          </a:p>
        </p:txBody>
      </p:sp>
      <p:sp>
        <p:nvSpPr>
          <p:cNvPr id="3" name="Marcador de texto 2"/>
          <p:cNvSpPr>
            <a:spLocks noGrp="1"/>
          </p:cNvSpPr>
          <p:nvPr>
            <p:ph type="body" sz="quarter" idx="14"/>
          </p:nvPr>
        </p:nvSpPr>
        <p:spPr/>
        <p:txBody>
          <a:bodyPr/>
          <a:lstStyle/>
          <a:p>
            <a:r>
              <a:rPr lang="es-ES_tradnl" dirty="0"/>
              <a:t>Gorka Madariaga</a:t>
            </a:r>
          </a:p>
          <a:p>
            <a:r>
              <a:rPr lang="es-ES_tradnl" sz="2400" dirty="0" err="1">
                <a:gradFill>
                  <a:gsLst>
                    <a:gs pos="0">
                      <a:srgbClr val="FFFFFF"/>
                    </a:gs>
                    <a:gs pos="100000">
                      <a:srgbClr val="FFFFFF"/>
                    </a:gs>
                  </a:gsLst>
                  <a:lin ang="5400000" scaled="0"/>
                </a:gradFill>
                <a:latin typeface="Segoe UI Light"/>
              </a:rPr>
              <a:t>Technical</a:t>
            </a:r>
            <a:r>
              <a:rPr lang="es-ES_tradnl" sz="2400" dirty="0">
                <a:gradFill>
                  <a:gsLst>
                    <a:gs pos="0">
                      <a:srgbClr val="FFFFFF"/>
                    </a:gs>
                    <a:gs pos="100000">
                      <a:srgbClr val="FFFFFF"/>
                    </a:gs>
                  </a:gsLst>
                  <a:lin ang="5400000" scaled="0"/>
                </a:gradFill>
                <a:latin typeface="Segoe UI Light"/>
              </a:rPr>
              <a:t> </a:t>
            </a:r>
            <a:r>
              <a:rPr lang="es-ES_tradnl" sz="2400" dirty="0" err="1">
                <a:gradFill>
                  <a:gsLst>
                    <a:gs pos="0">
                      <a:srgbClr val="FFFFFF"/>
                    </a:gs>
                    <a:gs pos="100000">
                      <a:srgbClr val="FFFFFF"/>
                    </a:gs>
                  </a:gsLst>
                  <a:lin ang="5400000" scaled="0"/>
                </a:gradFill>
                <a:latin typeface="Segoe UI Light"/>
              </a:rPr>
              <a:t>Evangelist</a:t>
            </a:r>
            <a:endParaRPr lang="es-ES_tradnl" sz="2400" dirty="0">
              <a:gradFill>
                <a:gsLst>
                  <a:gs pos="0">
                    <a:srgbClr val="FFFFFF"/>
                  </a:gs>
                  <a:gs pos="100000">
                    <a:srgbClr val="FFFFFF"/>
                  </a:gs>
                </a:gsLst>
                <a:lin ang="5400000" scaled="0"/>
              </a:gradFill>
              <a:latin typeface="Segoe UI Light"/>
            </a:endParaRPr>
          </a:p>
          <a:p>
            <a:r>
              <a:rPr lang="es-ES_tradnl" sz="2400" dirty="0">
                <a:gradFill>
                  <a:gsLst>
                    <a:gs pos="0">
                      <a:srgbClr val="FFFFFF"/>
                    </a:gs>
                    <a:gs pos="100000">
                      <a:srgbClr val="FFFFFF"/>
                    </a:gs>
                  </a:gsLst>
                  <a:lin ang="5400000" scaled="0"/>
                </a:gradFill>
                <a:latin typeface="Segoe UI Light"/>
              </a:rPr>
              <a:t>@Gk_8 – gorkma@microsoft.com</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7585A"/>
        </a:solidFill>
        <a:effectLst/>
      </p:bgPr>
    </p:bg>
    <p:spTree>
      <p:nvGrpSpPr>
        <p:cNvPr id="1" name=""/>
        <p:cNvGrpSpPr/>
        <p:nvPr/>
      </p:nvGrpSpPr>
      <p:grpSpPr>
        <a:xfrm>
          <a:off x="0" y="0"/>
          <a:ext cx="0" cy="0"/>
          <a:chOff x="0" y="0"/>
          <a:chExt cx="0" cy="0"/>
        </a:xfrm>
      </p:grpSpPr>
      <p:sp>
        <p:nvSpPr>
          <p:cNvPr id="5" name="Rectangle 4"/>
          <p:cNvSpPr/>
          <p:nvPr/>
        </p:nvSpPr>
        <p:spPr bwMode="auto">
          <a:xfrm>
            <a:off x="-30163" y="-84138"/>
            <a:ext cx="12496800" cy="720000"/>
          </a:xfrm>
          <a:prstGeom prst="rect">
            <a:avLst/>
          </a:prstGeom>
          <a:solidFill>
            <a:srgbClr val="0B7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06363" y="6657357"/>
            <a:ext cx="12573000" cy="424800"/>
          </a:xfrm>
          <a:prstGeom prst="rect">
            <a:avLst/>
          </a:pr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821513" y="7937"/>
            <a:ext cx="10793447" cy="6994525"/>
          </a:xfrm>
          <a:prstGeom prst="rect">
            <a:avLst/>
          </a:prstGeom>
        </p:spPr>
      </p:pic>
    </p:spTree>
    <p:extLst>
      <p:ext uri="{BB962C8B-B14F-4D97-AF65-F5344CB8AC3E}">
        <p14:creationId xmlns:p14="http://schemas.microsoft.com/office/powerpoint/2010/main" val="17326402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88894"/>
          </a:xfrm>
        </p:spPr>
        <p:txBody>
          <a:bodyPr/>
          <a:lstStyle/>
          <a:p>
            <a:pPr marL="0" indent="0">
              <a:buNone/>
            </a:pPr>
            <a:r>
              <a:rPr lang="en-US" sz="3200" dirty="0">
                <a:solidFill>
                  <a:srgbClr val="0078D7"/>
                </a:solidFill>
              </a:rPr>
              <a:t>Depends on your problem – what does your data look like?</a:t>
            </a:r>
          </a:p>
          <a:p>
            <a:pPr marL="342900" lvl="1" indent="0">
              <a:buNone/>
            </a:pPr>
            <a:r>
              <a:rPr lang="en-US" sz="2000" dirty="0">
                <a:latin typeface="+mj-lt"/>
              </a:rPr>
              <a:t>Logistic regression, support vector machines are good for </a:t>
            </a:r>
            <a:r>
              <a:rPr lang="en-US" sz="2000" b="1" dirty="0">
                <a:latin typeface="+mj-lt"/>
              </a:rPr>
              <a:t>linear problems</a:t>
            </a:r>
          </a:p>
          <a:p>
            <a:pPr marL="342900" lvl="1" indent="0">
              <a:buNone/>
            </a:pPr>
            <a:r>
              <a:rPr lang="en-US" sz="2000" dirty="0">
                <a:latin typeface="+mj-lt"/>
              </a:rPr>
              <a:t>Decision trees are </a:t>
            </a:r>
            <a:r>
              <a:rPr lang="en-US" sz="2000" b="1" dirty="0">
                <a:latin typeface="+mj-lt"/>
              </a:rPr>
              <a:t>intuitive</a:t>
            </a:r>
            <a:r>
              <a:rPr lang="en-US" sz="2000" dirty="0">
                <a:latin typeface="+mj-lt"/>
              </a:rPr>
              <a:t> and </a:t>
            </a:r>
            <a:r>
              <a:rPr lang="en-US" sz="2000" b="1" dirty="0">
                <a:latin typeface="+mj-lt"/>
              </a:rPr>
              <a:t>easy to interpret</a:t>
            </a:r>
          </a:p>
          <a:p>
            <a:pPr marL="342900" lvl="1" indent="0">
              <a:buNone/>
            </a:pPr>
            <a:r>
              <a:rPr lang="en-US" sz="2000" dirty="0">
                <a:latin typeface="+mj-lt"/>
              </a:rPr>
              <a:t>Decision trees naturally handle </a:t>
            </a:r>
            <a:r>
              <a:rPr lang="en-US" sz="2000" b="1" dirty="0">
                <a:latin typeface="+mj-lt"/>
              </a:rPr>
              <a:t>categorical data</a:t>
            </a:r>
            <a:r>
              <a:rPr lang="en-US" sz="2000" dirty="0">
                <a:latin typeface="+mj-lt"/>
              </a:rPr>
              <a:t>, </a:t>
            </a:r>
            <a:r>
              <a:rPr lang="en-US" sz="2000" b="1" dirty="0">
                <a:latin typeface="+mj-lt"/>
              </a:rPr>
              <a:t>data scaling </a:t>
            </a:r>
            <a:r>
              <a:rPr lang="en-US" sz="2000" dirty="0">
                <a:latin typeface="+mj-lt"/>
              </a:rPr>
              <a:t>not required</a:t>
            </a:r>
          </a:p>
          <a:p>
            <a:pPr marL="342900" lvl="1" indent="0">
              <a:buNone/>
            </a:pPr>
            <a:r>
              <a:rPr lang="en-US" sz="2000" dirty="0">
                <a:latin typeface="+mj-lt"/>
              </a:rPr>
              <a:t>Support vector machines are effective for </a:t>
            </a:r>
            <a:r>
              <a:rPr lang="en-US" sz="2000" b="1" dirty="0">
                <a:latin typeface="+mj-lt"/>
              </a:rPr>
              <a:t>high dimensional data</a:t>
            </a:r>
          </a:p>
          <a:p>
            <a:pPr marL="342900" lvl="1" indent="0">
              <a:buNone/>
            </a:pPr>
            <a:r>
              <a:rPr lang="en-US" sz="2000" dirty="0">
                <a:latin typeface="+mj-lt"/>
              </a:rPr>
              <a:t>Basic decision trees are not as accurate…</a:t>
            </a:r>
          </a:p>
          <a:p>
            <a:pPr marL="101600" indent="0">
              <a:buNone/>
            </a:pPr>
            <a:endParaRPr lang="en-US" sz="3200" dirty="0"/>
          </a:p>
          <a:p>
            <a:pPr marL="101600" indent="0">
              <a:buNone/>
            </a:pPr>
            <a:endParaRPr lang="en-US" sz="3200" dirty="0"/>
          </a:p>
          <a:p>
            <a:pPr marL="101600" indent="0" algn="ctr">
              <a:buNone/>
            </a:pPr>
            <a:r>
              <a:rPr lang="en-US" sz="3200" dirty="0">
                <a:solidFill>
                  <a:srgbClr val="0078D7"/>
                </a:solidFill>
              </a:rPr>
              <a:t>Do what data scientists do…</a:t>
            </a:r>
            <a:r>
              <a:rPr lang="en-US" sz="3200" b="1" dirty="0">
                <a:solidFill>
                  <a:srgbClr val="0078D7"/>
                </a:solidFill>
              </a:rPr>
              <a:t>try</a:t>
            </a:r>
            <a:r>
              <a:rPr lang="en-US" sz="3200" dirty="0">
                <a:solidFill>
                  <a:srgbClr val="0078D7"/>
                </a:solidFill>
              </a:rPr>
              <a:t> multiple algorithms </a:t>
            </a:r>
            <a:r>
              <a:rPr lang="en-US" sz="3200" b="1" dirty="0">
                <a:solidFill>
                  <a:srgbClr val="0078D7"/>
                </a:solidFill>
              </a:rPr>
              <a:t>and</a:t>
            </a:r>
            <a:r>
              <a:rPr lang="en-US" sz="3200" dirty="0">
                <a:solidFill>
                  <a:srgbClr val="0078D7"/>
                </a:solidFill>
              </a:rPr>
              <a:t> </a:t>
            </a:r>
            <a:r>
              <a:rPr lang="en-US" sz="3200" b="1" dirty="0">
                <a:solidFill>
                  <a:srgbClr val="0078D7"/>
                </a:solidFill>
              </a:rPr>
              <a:t>select the best model</a:t>
            </a:r>
            <a:r>
              <a:rPr lang="en-US" sz="3200" dirty="0">
                <a:solidFill>
                  <a:srgbClr val="0078D7"/>
                </a:solidFill>
              </a:rPr>
              <a:t> for your data!</a:t>
            </a:r>
          </a:p>
        </p:txBody>
      </p:sp>
      <p:sp>
        <p:nvSpPr>
          <p:cNvPr id="3" name="Title 2"/>
          <p:cNvSpPr>
            <a:spLocks noGrp="1"/>
          </p:cNvSpPr>
          <p:nvPr>
            <p:ph type="title"/>
          </p:nvPr>
        </p:nvSpPr>
        <p:spPr/>
        <p:txBody>
          <a:bodyPr/>
          <a:lstStyle/>
          <a:p>
            <a:r>
              <a:rPr lang="en-US" dirty="0"/>
              <a:t>Which algorithm should you pick?</a:t>
            </a:r>
            <a:endParaRPr lang="es-ES" dirty="0"/>
          </a:p>
        </p:txBody>
      </p:sp>
    </p:spTree>
    <p:extLst>
      <p:ext uri="{BB962C8B-B14F-4D97-AF65-F5344CB8AC3E}">
        <p14:creationId xmlns:p14="http://schemas.microsoft.com/office/powerpoint/2010/main" val="2872191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 calcmode="lin" valueType="num">
                                      <p:cBhvr additive="base">
                                        <p:cTn id="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447098"/>
          </a:xfrm>
        </p:spPr>
        <p:txBody>
          <a:bodyPr/>
          <a:lstStyle/>
          <a:p>
            <a:pPr marL="0" indent="0">
              <a:buNone/>
            </a:pPr>
            <a:r>
              <a:rPr lang="en-US" dirty="0"/>
              <a:t>Know your data</a:t>
            </a:r>
          </a:p>
          <a:p>
            <a:pPr marL="0" indent="0">
              <a:buNone/>
            </a:pPr>
            <a:r>
              <a:rPr lang="en-US" dirty="0"/>
              <a:t>80% preparing – 20% analyzing</a:t>
            </a:r>
          </a:p>
          <a:p>
            <a:pPr marL="0" indent="0">
              <a:buNone/>
            </a:pPr>
            <a:r>
              <a:rPr lang="en-US" dirty="0"/>
              <a:t>Try different algorithms/adjustments</a:t>
            </a:r>
          </a:p>
          <a:p>
            <a:pPr marL="0" indent="0">
              <a:buNone/>
            </a:pPr>
            <a:endParaRPr lang="en-US" dirty="0"/>
          </a:p>
          <a:p>
            <a:pPr marL="0" indent="0">
              <a:buNone/>
            </a:pPr>
            <a:r>
              <a:rPr lang="en-US" dirty="0"/>
              <a:t>It will get better over time!</a:t>
            </a:r>
            <a:endParaRPr lang="es-ES" dirty="0"/>
          </a:p>
        </p:txBody>
      </p:sp>
      <p:sp>
        <p:nvSpPr>
          <p:cNvPr id="3" name="Title 2"/>
          <p:cNvSpPr>
            <a:spLocks noGrp="1"/>
          </p:cNvSpPr>
          <p:nvPr>
            <p:ph type="title"/>
          </p:nvPr>
        </p:nvSpPr>
        <p:spPr/>
        <p:txBody>
          <a:bodyPr/>
          <a:lstStyle/>
          <a:p>
            <a:r>
              <a:rPr lang="en-US" dirty="0"/>
              <a:t>Lessons learned…</a:t>
            </a:r>
            <a:endParaRPr lang="es-ES" dirty="0"/>
          </a:p>
        </p:txBody>
      </p:sp>
    </p:spTree>
    <p:extLst>
      <p:ext uri="{BB962C8B-B14F-4D97-AF65-F5344CB8AC3E}">
        <p14:creationId xmlns:p14="http://schemas.microsoft.com/office/powerpoint/2010/main" val="21497478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82" y="545910"/>
            <a:ext cx="9051738" cy="2461945"/>
          </a:xfrm>
        </p:spPr>
        <p:txBody>
          <a:bodyPr/>
          <a:lstStyle/>
          <a:p>
            <a:pPr algn="ctr"/>
            <a:r>
              <a:rPr lang="en-US" dirty="0"/>
              <a:t>Thank you! </a:t>
            </a:r>
            <a:r>
              <a:rPr lang="en-US" dirty="0">
                <a:sym typeface="Wingdings" panose="05000000000000000000" pitchFamily="2" charset="2"/>
              </a:rPr>
              <a:t></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r>
              <a:rPr lang="en-US" sz="4800" b="1" dirty="0">
                <a:sym typeface="Wingdings" panose="05000000000000000000" pitchFamily="2" charset="2"/>
              </a:rPr>
              <a:t>https://aka.ms/innovation-day-esdx</a:t>
            </a:r>
            <a:endParaRPr lang="es-ES" b="1" dirty="0"/>
          </a:p>
        </p:txBody>
      </p:sp>
      <p:sp>
        <p:nvSpPr>
          <p:cNvPr id="5" name="Text Placeholder 1"/>
          <p:cNvSpPr txBox="1">
            <a:spLocks/>
          </p:cNvSpPr>
          <p:nvPr/>
        </p:nvSpPr>
        <p:spPr>
          <a:xfrm>
            <a:off x="236836" y="5450769"/>
            <a:ext cx="4445349" cy="1256317"/>
          </a:xfrm>
          <a:prstGeom prst="rect">
            <a:avLst/>
          </a:prstGeom>
        </p:spPr>
        <p:txBody>
          <a:bodyPr/>
          <a:lst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defTabSz="932193">
              <a:buNone/>
              <a:defRPr/>
            </a:pPr>
            <a:r>
              <a:rPr lang="en-US" sz="2448" dirty="0"/>
              <a:t>Gorka Madariaga</a:t>
            </a:r>
          </a:p>
          <a:p>
            <a:pPr marL="0" indent="0" defTabSz="932193">
              <a:buNone/>
              <a:defRPr/>
            </a:pPr>
            <a:r>
              <a:rPr lang="en-US" sz="2448" dirty="0"/>
              <a:t>@Gk_8</a:t>
            </a:r>
          </a:p>
          <a:p>
            <a:pPr marL="0" indent="0" defTabSz="932193">
              <a:buNone/>
              <a:defRPr/>
            </a:pPr>
            <a:r>
              <a:rPr lang="es-ES" sz="2448" dirty="0"/>
              <a:t>gorkma@microsoft.com</a:t>
            </a:r>
            <a:endParaRPr lang="en-US" sz="2448" dirty="0"/>
          </a:p>
        </p:txBody>
      </p:sp>
    </p:spTree>
    <p:extLst>
      <p:ext uri="{BB962C8B-B14F-4D97-AF65-F5344CB8AC3E}">
        <p14:creationId xmlns:p14="http://schemas.microsoft.com/office/powerpoint/2010/main" val="7630578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60420" y="281146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sp>
        <p:nvSpPr>
          <p:cNvPr id="5" name="Title 4"/>
          <p:cNvSpPr>
            <a:spLocks noGrp="1"/>
          </p:cNvSpPr>
          <p:nvPr>
            <p:ph type="title"/>
          </p:nvPr>
        </p:nvSpPr>
        <p:spPr/>
        <p:txBody>
          <a:bodyPr/>
          <a:lstStyle/>
          <a:p>
            <a:r>
              <a:rPr lang="es-ES" dirty="0" err="1"/>
              <a:t>What</a:t>
            </a:r>
            <a:r>
              <a:rPr lang="es-ES" dirty="0"/>
              <a:t> </a:t>
            </a:r>
            <a:r>
              <a:rPr lang="es-ES" dirty="0" err="1"/>
              <a:t>is</a:t>
            </a:r>
            <a:r>
              <a:rPr lang="es-ES" dirty="0"/>
              <a:t> Machine </a:t>
            </a:r>
            <a:r>
              <a:rPr lang="es-ES" dirty="0" err="1"/>
              <a:t>Learning</a:t>
            </a:r>
            <a:r>
              <a:rPr lang="es-ES" dirty="0"/>
              <a:t>?</a:t>
            </a:r>
            <a:endParaRPr lang="en-US" dirty="0"/>
          </a:p>
        </p:txBody>
      </p:sp>
      <p:sp>
        <p:nvSpPr>
          <p:cNvPr id="2" name="Text Placeholder 1"/>
          <p:cNvSpPr>
            <a:spLocks noGrp="1"/>
          </p:cNvSpPr>
          <p:nvPr>
            <p:ph type="body" sz="quarter" idx="4294967295"/>
          </p:nvPr>
        </p:nvSpPr>
        <p:spPr>
          <a:xfrm>
            <a:off x="5121275" y="3173413"/>
            <a:ext cx="6735762" cy="1477328"/>
          </a:xfrm>
        </p:spPr>
        <p:txBody>
          <a:bodyPr/>
          <a:lstStyle/>
          <a:p>
            <a:pPr marL="0" indent="0">
              <a:buNone/>
            </a:pPr>
            <a:r>
              <a:rPr lang="en-US" sz="3200" dirty="0"/>
              <a:t>Computing systems that become smarter with experience</a:t>
            </a:r>
          </a:p>
          <a:p>
            <a:pPr marL="0" indent="0">
              <a:buNone/>
            </a:pPr>
            <a:r>
              <a:rPr lang="en-US" sz="2400" dirty="0"/>
              <a:t>“Experience” = past data + human input</a:t>
            </a:r>
            <a:endParaRPr lang="en-US" sz="3200" dirty="0"/>
          </a:p>
        </p:txBody>
      </p:sp>
      <p:grpSp>
        <p:nvGrpSpPr>
          <p:cNvPr id="6" name="Group 5"/>
          <p:cNvGrpSpPr/>
          <p:nvPr/>
        </p:nvGrpSpPr>
        <p:grpSpPr>
          <a:xfrm>
            <a:off x="-17463" y="2811462"/>
            <a:ext cx="3664152" cy="3124200"/>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 name="Group 21"/>
            <p:cNvGrpSpPr/>
            <p:nvPr/>
          </p:nvGrpSpPr>
          <p:grpSpPr>
            <a:xfrm>
              <a:off x="261581" y="3192462"/>
              <a:ext cx="2259882" cy="2259883"/>
              <a:chOff x="951193" y="2095781"/>
              <a:chExt cx="2879165" cy="2879165"/>
            </a:xfrm>
            <a:solidFill>
              <a:schemeClr val="accent2">
                <a:lumMod val="75000"/>
              </a:schemeClr>
            </a:solidFill>
          </p:grpSpPr>
          <p:sp>
            <p:nvSpPr>
              <p:cNvPr id="8" name="Oval 7"/>
              <p:cNvSpPr/>
              <p:nvPr/>
            </p:nvSpPr>
            <p:spPr bwMode="auto">
              <a:xfrm>
                <a:off x="1227495" y="2372083"/>
                <a:ext cx="2326559" cy="2326559"/>
              </a:xfrm>
              <a:prstGeom prst="ellipse">
                <a:avLst/>
              </a:prstGeom>
              <a:grp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Oval 8"/>
              <p:cNvSpPr/>
              <p:nvPr/>
            </p:nvSpPr>
            <p:spPr bwMode="auto">
              <a:xfrm>
                <a:off x="1992593" y="2095781"/>
                <a:ext cx="735106" cy="7351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1" name="Freeform 30"/>
            <p:cNvSpPr>
              <a:spLocks noChangeAspect="1" noEditPoints="1"/>
            </p:cNvSpPr>
            <p:nvPr/>
          </p:nvSpPr>
          <p:spPr bwMode="auto">
            <a:xfrm>
              <a:off x="1205206" y="3226086"/>
              <a:ext cx="372629" cy="438727"/>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25" name="Freeform 89"/>
            <p:cNvSpPr>
              <a:spLocks noEditPoints="1"/>
            </p:cNvSpPr>
            <p:nvPr/>
          </p:nvSpPr>
          <p:spPr bwMode="black">
            <a:xfrm>
              <a:off x="2093795" y="4215652"/>
              <a:ext cx="446257" cy="315820"/>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 name="Group 3"/>
            <p:cNvGrpSpPr/>
            <p:nvPr/>
          </p:nvGrpSpPr>
          <p:grpSpPr>
            <a:xfrm>
              <a:off x="1180905" y="5021262"/>
              <a:ext cx="396930" cy="397457"/>
              <a:chOff x="1844187" y="3546470"/>
              <a:chExt cx="646144" cy="658655"/>
            </a:xfrm>
          </p:grpSpPr>
          <p:sp>
            <p:nvSpPr>
              <p:cNvPr id="26" name="Freeform 106"/>
              <p:cNvSpPr>
                <a:spLocks/>
              </p:cNvSpPr>
              <p:nvPr/>
            </p:nvSpPr>
            <p:spPr bwMode="auto">
              <a:xfrm>
                <a:off x="1844187" y="3607447"/>
                <a:ext cx="600892" cy="597678"/>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27" name="Freeform 107"/>
              <p:cNvSpPr>
                <a:spLocks/>
              </p:cNvSpPr>
              <p:nvPr/>
            </p:nvSpPr>
            <p:spPr bwMode="auto">
              <a:xfrm>
                <a:off x="2194705" y="3546470"/>
                <a:ext cx="295626" cy="305267"/>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sp>
          <p:nvSpPr>
            <p:cNvPr id="28" name="Freeform 11"/>
            <p:cNvSpPr>
              <a:spLocks noEditPoints="1"/>
            </p:cNvSpPr>
            <p:nvPr/>
          </p:nvSpPr>
          <p:spPr bwMode="auto">
            <a:xfrm>
              <a:off x="274639" y="4186932"/>
              <a:ext cx="477057" cy="31582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3225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par>
                                <p:cTn id="20" presetID="42" presetClass="path" presetSubtype="0" decel="100000" fill="hold" grpId="1" nodeType="withEffect">
                                  <p:stCondLst>
                                    <p:cond delay="250"/>
                                  </p:stCondLst>
                                  <p:childTnLst>
                                    <p:animMotion origin="layout" path="M -0.01863 0.00022 L -3.15548E-6 4.77985E-6 " pathEditMode="relative" rAng="0" ptsTypes="AA">
                                      <p:cBhvr>
                                        <p:cTn id="21" dur="500" fill="hold"/>
                                        <p:tgtEl>
                                          <p:spTgt spid="2">
                                            <p:txEl>
                                              <p:pRg st="0" end="0"/>
                                            </p:txEl>
                                          </p:spTgt>
                                        </p:tgtEl>
                                        <p:attrNameLst>
                                          <p:attrName>ppt_x</p:attrName>
                                          <p:attrName>ppt_y</p:attrName>
                                        </p:attrNameLst>
                                      </p:cBhvr>
                                      <p:rCtr x="93200" y="-2300"/>
                                    </p:animMotion>
                                  </p:childTnLst>
                                </p:cTn>
                              </p:par>
                              <p:par>
                                <p:cTn id="22" presetID="42" presetClass="path" presetSubtype="0" decel="100000" fill="hold" grpId="1" nodeType="withEffect">
                                  <p:stCondLst>
                                    <p:cond delay="250"/>
                                  </p:stCondLst>
                                  <p:childTnLst>
                                    <p:animMotion origin="layout" path="M -0.01863 0.00023 L -4.48047E-6 6.03722E-7 " pathEditMode="relative" rAng="0" ptsTypes="AA">
                                      <p:cBhvr>
                                        <p:cTn id="23" dur="500" fill="hold"/>
                                        <p:tgtEl>
                                          <p:spTgt spid="2">
                                            <p:txEl>
                                              <p:pRg st="1" end="1"/>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uiExpand="1" build="p"/>
      <p:bldP spid="2"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3237" y="295274"/>
            <a:ext cx="7850966" cy="1449388"/>
          </a:xfrm>
        </p:spPr>
        <p:txBody>
          <a:bodyPr/>
          <a:lstStyle/>
          <a:p>
            <a:r>
              <a:rPr lang="es-ES" dirty="0"/>
              <a:t>Machine </a:t>
            </a:r>
            <a:r>
              <a:rPr lang="es-ES" dirty="0" err="1"/>
              <a:t>Learning</a:t>
            </a:r>
            <a:r>
              <a:rPr lang="es-ES" dirty="0"/>
              <a:t> </a:t>
            </a:r>
            <a:br>
              <a:rPr lang="es-ES" dirty="0"/>
            </a:br>
            <a:r>
              <a:rPr lang="es-ES" dirty="0" err="1"/>
              <a:t>Adoption</a:t>
            </a:r>
            <a:r>
              <a:rPr lang="es-ES" dirty="0"/>
              <a:t> </a:t>
            </a:r>
            <a:r>
              <a:rPr lang="es-ES" dirty="0" err="1"/>
              <a:t>Challenges</a:t>
            </a:r>
            <a:endParaRPr lang="es-E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90" r="62618"/>
          <a:stretch/>
        </p:blipFill>
        <p:spPr>
          <a:xfrm>
            <a:off x="-29277" y="-7439"/>
            <a:ext cx="4114217" cy="6993533"/>
          </a:xfrm>
          <a:prstGeom prst="rect">
            <a:avLst/>
          </a:prstGeom>
        </p:spPr>
      </p:pic>
      <p:sp>
        <p:nvSpPr>
          <p:cNvPr id="5" name="Rectangle 4"/>
          <p:cNvSpPr/>
          <p:nvPr/>
        </p:nvSpPr>
        <p:spPr bwMode="auto">
          <a:xfrm>
            <a:off x="4542076" y="3725830"/>
            <a:ext cx="1792129" cy="1792129"/>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Specialized skills</a:t>
            </a:r>
          </a:p>
        </p:txBody>
      </p:sp>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7774" y="3865286"/>
            <a:ext cx="760732" cy="1008594"/>
          </a:xfrm>
          <a:prstGeom prst="rect">
            <a:avLst/>
          </a:prstGeom>
          <a:noFill/>
          <a:ln>
            <a:noFill/>
          </a:ln>
          <a:effectLst/>
          <a:extLst/>
        </p:spPr>
      </p:pic>
      <p:sp>
        <p:nvSpPr>
          <p:cNvPr id="7" name="Rectangle 6"/>
          <p:cNvSpPr/>
          <p:nvPr/>
        </p:nvSpPr>
        <p:spPr bwMode="auto">
          <a:xfrm>
            <a:off x="6432365" y="3725830"/>
            <a:ext cx="1792129" cy="1792129"/>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Infrastructure</a:t>
            </a:r>
          </a:p>
        </p:txBody>
      </p:sp>
      <p:grpSp>
        <p:nvGrpSpPr>
          <p:cNvPr id="8" name="Group 7"/>
          <p:cNvGrpSpPr/>
          <p:nvPr/>
        </p:nvGrpSpPr>
        <p:grpSpPr>
          <a:xfrm>
            <a:off x="6724428" y="3968546"/>
            <a:ext cx="1208004" cy="811899"/>
            <a:chOff x="5257828" y="3427036"/>
            <a:chExt cx="814879" cy="547678"/>
          </a:xfrm>
        </p:grpSpPr>
        <p:sp>
          <p:nvSpPr>
            <p:cNvPr id="9" name="Freeform 23"/>
            <p:cNvSpPr>
              <a:spLocks noEditPoints="1"/>
            </p:cNvSpPr>
            <p:nvPr/>
          </p:nvSpPr>
          <p:spPr bwMode="black">
            <a:xfrm>
              <a:off x="5257828" y="3427036"/>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56078" tIns="28040" rIns="56078" bIns="28040" numCol="1" anchor="t" anchorCtr="0" compatLnSpc="1">
              <a:prstTxWarp prst="textNoShape">
                <a:avLst/>
              </a:prstTxWarp>
            </a:bodyPr>
            <a:lstStyle/>
            <a:p>
              <a:pPr marL="179207" marR="0" lvl="0" indent="0" defTabSz="622936" eaLnBrk="1" fontAlgn="auto" latinLnBrk="0" hangingPunct="1">
                <a:lnSpc>
                  <a:spcPct val="100000"/>
                </a:lnSpc>
                <a:spcBef>
                  <a:spcPts val="0"/>
                </a:spcBef>
                <a:spcAft>
                  <a:spcPts val="0"/>
                </a:spcAft>
                <a:buClrTx/>
                <a:buSzTx/>
                <a:buFontTx/>
                <a:buNone/>
                <a:tabLst/>
                <a:defRPr/>
              </a:pPr>
              <a:endParaRPr kumimoji="0" lang="en-US" sz="1363" b="0" i="0" u="none" strike="noStrike" kern="0" cap="none" spc="0" normalizeH="0" baseline="0" noProof="0" dirty="0">
                <a:ln>
                  <a:noFill/>
                </a:ln>
                <a:solidFill>
                  <a:srgbClr val="FFFFFF"/>
                </a:solidFill>
                <a:effectLst/>
                <a:uLnTx/>
                <a:uFillTx/>
              </a:endParaRPr>
            </a:p>
          </p:txBody>
        </p:sp>
        <p:sp>
          <p:nvSpPr>
            <p:cNvPr id="10" name="Freeform 23"/>
            <p:cNvSpPr>
              <a:spLocks noEditPoints="1"/>
            </p:cNvSpPr>
            <p:nvPr/>
          </p:nvSpPr>
          <p:spPr bwMode="black">
            <a:xfrm>
              <a:off x="5658311" y="3560426"/>
              <a:ext cx="414396" cy="414288"/>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56078" tIns="28040" rIns="56078" bIns="28040" numCol="1" anchor="t" anchorCtr="0" compatLnSpc="1">
              <a:prstTxWarp prst="textNoShape">
                <a:avLst/>
              </a:prstTxWarp>
            </a:bodyPr>
            <a:lstStyle/>
            <a:p>
              <a:pPr marL="179207" marR="0" lvl="0" indent="0" defTabSz="622936" eaLnBrk="1" fontAlgn="auto" latinLnBrk="0" hangingPunct="1">
                <a:lnSpc>
                  <a:spcPct val="100000"/>
                </a:lnSpc>
                <a:spcBef>
                  <a:spcPts val="0"/>
                </a:spcBef>
                <a:spcAft>
                  <a:spcPts val="0"/>
                </a:spcAft>
                <a:buClrTx/>
                <a:buSzTx/>
                <a:buFontTx/>
                <a:buNone/>
                <a:tabLst/>
                <a:defRPr/>
              </a:pPr>
              <a:endParaRPr kumimoji="0" lang="en-US" sz="1363" b="0" i="0" u="none" strike="noStrike" kern="0" cap="none" spc="0" normalizeH="0" baseline="0" noProof="0" dirty="0">
                <a:ln>
                  <a:noFill/>
                </a:ln>
                <a:solidFill>
                  <a:srgbClr val="FFFFFF"/>
                </a:solidFill>
                <a:effectLst/>
                <a:uLnTx/>
                <a:uFillTx/>
              </a:endParaRPr>
            </a:p>
          </p:txBody>
        </p:sp>
      </p:grpSp>
      <p:sp>
        <p:nvSpPr>
          <p:cNvPr id="11" name="Rectangle 10"/>
          <p:cNvSpPr/>
          <p:nvPr/>
        </p:nvSpPr>
        <p:spPr bwMode="auto">
          <a:xfrm>
            <a:off x="8310707" y="3725830"/>
            <a:ext cx="1792129" cy="1792129"/>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Long time to insight</a:t>
            </a:r>
          </a:p>
        </p:txBody>
      </p:sp>
      <p:grpSp>
        <p:nvGrpSpPr>
          <p:cNvPr id="12" name="Group 11"/>
          <p:cNvGrpSpPr/>
          <p:nvPr/>
        </p:nvGrpSpPr>
        <p:grpSpPr>
          <a:xfrm>
            <a:off x="8711558" y="4087563"/>
            <a:ext cx="990425" cy="564041"/>
            <a:chOff x="5853213" y="1342263"/>
            <a:chExt cx="768565" cy="437693"/>
          </a:xfrm>
        </p:grpSpPr>
        <p:sp>
          <p:nvSpPr>
            <p:cNvPr id="13" name="Freeform 25"/>
            <p:cNvSpPr>
              <a:spLocks/>
            </p:cNvSpPr>
            <p:nvPr/>
          </p:nvSpPr>
          <p:spPr bwMode="black">
            <a:xfrm>
              <a:off x="5893403" y="1386355"/>
              <a:ext cx="153641" cy="147912"/>
            </a:xfrm>
            <a:custGeom>
              <a:avLst/>
              <a:gdLst>
                <a:gd name="T0" fmla="*/ 387 w 595"/>
                <a:gd name="T1" fmla="*/ 512 h 573"/>
                <a:gd name="T2" fmla="*/ 588 w 595"/>
                <a:gd name="T3" fmla="*/ 62 h 573"/>
                <a:gd name="T4" fmla="*/ 544 w 595"/>
                <a:gd name="T5" fmla="*/ 0 h 573"/>
                <a:gd name="T6" fmla="*/ 51 w 595"/>
                <a:gd name="T7" fmla="*/ 0 h 573"/>
                <a:gd name="T8" fmla="*/ 7 w 595"/>
                <a:gd name="T9" fmla="*/ 62 h 573"/>
                <a:gd name="T10" fmla="*/ 208 w 595"/>
                <a:gd name="T11" fmla="*/ 512 h 573"/>
                <a:gd name="T12" fmla="*/ 297 w 595"/>
                <a:gd name="T13" fmla="*/ 573 h 573"/>
                <a:gd name="T14" fmla="*/ 387 w 595"/>
                <a:gd name="T15" fmla="*/ 512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573">
                  <a:moveTo>
                    <a:pt x="387" y="512"/>
                  </a:moveTo>
                  <a:cubicBezTo>
                    <a:pt x="467" y="419"/>
                    <a:pt x="566" y="298"/>
                    <a:pt x="588" y="62"/>
                  </a:cubicBezTo>
                  <a:cubicBezTo>
                    <a:pt x="589" y="47"/>
                    <a:pt x="595" y="0"/>
                    <a:pt x="544" y="0"/>
                  </a:cubicBezTo>
                  <a:cubicBezTo>
                    <a:pt x="51" y="0"/>
                    <a:pt x="51" y="0"/>
                    <a:pt x="51" y="0"/>
                  </a:cubicBezTo>
                  <a:cubicBezTo>
                    <a:pt x="0" y="0"/>
                    <a:pt x="6" y="47"/>
                    <a:pt x="7" y="62"/>
                  </a:cubicBezTo>
                  <a:cubicBezTo>
                    <a:pt x="29" y="298"/>
                    <a:pt x="128" y="419"/>
                    <a:pt x="208" y="512"/>
                  </a:cubicBezTo>
                  <a:cubicBezTo>
                    <a:pt x="243" y="553"/>
                    <a:pt x="263" y="573"/>
                    <a:pt x="297" y="573"/>
                  </a:cubicBezTo>
                  <a:cubicBezTo>
                    <a:pt x="331" y="573"/>
                    <a:pt x="352" y="553"/>
                    <a:pt x="387" y="512"/>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4" name="Freeform 26"/>
            <p:cNvSpPr>
              <a:spLocks noEditPoints="1"/>
            </p:cNvSpPr>
            <p:nvPr/>
          </p:nvSpPr>
          <p:spPr bwMode="black">
            <a:xfrm>
              <a:off x="5853213"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5" name="Freeform 27"/>
            <p:cNvSpPr>
              <a:spLocks/>
            </p:cNvSpPr>
            <p:nvPr/>
          </p:nvSpPr>
          <p:spPr bwMode="black">
            <a:xfrm>
              <a:off x="6160854" y="1666888"/>
              <a:ext cx="150440" cy="74668"/>
            </a:xfrm>
            <a:custGeom>
              <a:avLst/>
              <a:gdLst>
                <a:gd name="T0" fmla="*/ 0 w 583"/>
                <a:gd name="T1" fmla="*/ 239 h 288"/>
                <a:gd name="T2" fmla="*/ 45 w 583"/>
                <a:gd name="T3" fmla="*/ 288 h 288"/>
                <a:gd name="T4" fmla="*/ 538 w 583"/>
                <a:gd name="T5" fmla="*/ 288 h 288"/>
                <a:gd name="T6" fmla="*/ 583 w 583"/>
                <a:gd name="T7" fmla="*/ 239 h 288"/>
                <a:gd name="T8" fmla="*/ 291 w 583"/>
                <a:gd name="T9" fmla="*/ 0 h 288"/>
                <a:gd name="T10" fmla="*/ 0 w 583"/>
                <a:gd name="T11" fmla="*/ 239 h 288"/>
              </a:gdLst>
              <a:ahLst/>
              <a:cxnLst>
                <a:cxn ang="0">
                  <a:pos x="T0" y="T1"/>
                </a:cxn>
                <a:cxn ang="0">
                  <a:pos x="T2" y="T3"/>
                </a:cxn>
                <a:cxn ang="0">
                  <a:pos x="T4" y="T5"/>
                </a:cxn>
                <a:cxn ang="0">
                  <a:pos x="T6" y="T7"/>
                </a:cxn>
                <a:cxn ang="0">
                  <a:pos x="T8" y="T9"/>
                </a:cxn>
                <a:cxn ang="0">
                  <a:pos x="T10" y="T11"/>
                </a:cxn>
              </a:cxnLst>
              <a:rect l="0" t="0" r="r" b="b"/>
              <a:pathLst>
                <a:path w="583" h="288">
                  <a:moveTo>
                    <a:pt x="0" y="239"/>
                  </a:moveTo>
                  <a:cubicBezTo>
                    <a:pt x="0" y="259"/>
                    <a:pt x="5" y="288"/>
                    <a:pt x="45" y="288"/>
                  </a:cubicBezTo>
                  <a:cubicBezTo>
                    <a:pt x="538" y="288"/>
                    <a:pt x="538" y="288"/>
                    <a:pt x="538" y="288"/>
                  </a:cubicBezTo>
                  <a:cubicBezTo>
                    <a:pt x="577" y="288"/>
                    <a:pt x="583" y="259"/>
                    <a:pt x="583" y="239"/>
                  </a:cubicBezTo>
                  <a:cubicBezTo>
                    <a:pt x="582" y="219"/>
                    <a:pt x="554" y="0"/>
                    <a:pt x="291" y="0"/>
                  </a:cubicBezTo>
                  <a:cubicBezTo>
                    <a:pt x="28" y="0"/>
                    <a:pt x="0" y="219"/>
                    <a:pt x="0" y="239"/>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6" name="Freeform 28"/>
            <p:cNvSpPr>
              <a:spLocks/>
            </p:cNvSpPr>
            <p:nvPr/>
          </p:nvSpPr>
          <p:spPr bwMode="black">
            <a:xfrm>
              <a:off x="6164053" y="1417289"/>
              <a:ext cx="143683" cy="116979"/>
            </a:xfrm>
            <a:custGeom>
              <a:avLst/>
              <a:gdLst>
                <a:gd name="T0" fmla="*/ 368 w 556"/>
                <a:gd name="T1" fmla="*/ 392 h 453"/>
                <a:gd name="T2" fmla="*/ 546 w 556"/>
                <a:gd name="T3" fmla="*/ 71 h 453"/>
                <a:gd name="T4" fmla="*/ 493 w 556"/>
                <a:gd name="T5" fmla="*/ 0 h 453"/>
                <a:gd name="T6" fmla="*/ 64 w 556"/>
                <a:gd name="T7" fmla="*/ 0 h 453"/>
                <a:gd name="T8" fmla="*/ 11 w 556"/>
                <a:gd name="T9" fmla="*/ 71 h 453"/>
                <a:gd name="T10" fmla="*/ 188 w 556"/>
                <a:gd name="T11" fmla="*/ 392 h 453"/>
                <a:gd name="T12" fmla="*/ 278 w 556"/>
                <a:gd name="T13" fmla="*/ 453 h 453"/>
                <a:gd name="T14" fmla="*/ 368 w 556"/>
                <a:gd name="T15" fmla="*/ 392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453">
                  <a:moveTo>
                    <a:pt x="368" y="392"/>
                  </a:moveTo>
                  <a:cubicBezTo>
                    <a:pt x="432" y="318"/>
                    <a:pt x="507" y="224"/>
                    <a:pt x="546" y="71"/>
                  </a:cubicBezTo>
                  <a:cubicBezTo>
                    <a:pt x="556" y="31"/>
                    <a:pt x="544" y="0"/>
                    <a:pt x="493" y="0"/>
                  </a:cubicBezTo>
                  <a:cubicBezTo>
                    <a:pt x="64" y="0"/>
                    <a:pt x="64" y="0"/>
                    <a:pt x="64" y="0"/>
                  </a:cubicBezTo>
                  <a:cubicBezTo>
                    <a:pt x="13" y="0"/>
                    <a:pt x="0" y="31"/>
                    <a:pt x="11" y="71"/>
                  </a:cubicBezTo>
                  <a:cubicBezTo>
                    <a:pt x="50" y="224"/>
                    <a:pt x="125" y="318"/>
                    <a:pt x="188" y="392"/>
                  </a:cubicBezTo>
                  <a:cubicBezTo>
                    <a:pt x="224" y="433"/>
                    <a:pt x="244" y="453"/>
                    <a:pt x="278" y="453"/>
                  </a:cubicBezTo>
                  <a:cubicBezTo>
                    <a:pt x="312" y="453"/>
                    <a:pt x="333" y="433"/>
                    <a:pt x="368" y="392"/>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7" name="Freeform 29"/>
            <p:cNvSpPr>
              <a:spLocks noEditPoints="1"/>
            </p:cNvSpPr>
            <p:nvPr/>
          </p:nvSpPr>
          <p:spPr bwMode="black">
            <a:xfrm>
              <a:off x="6118884"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8" name="Freeform 30"/>
            <p:cNvSpPr>
              <a:spLocks/>
            </p:cNvSpPr>
            <p:nvPr/>
          </p:nvSpPr>
          <p:spPr bwMode="black">
            <a:xfrm>
              <a:off x="6427948" y="1595779"/>
              <a:ext cx="153641" cy="145779"/>
            </a:xfrm>
            <a:custGeom>
              <a:avLst/>
              <a:gdLst>
                <a:gd name="T0" fmla="*/ 297 w 594"/>
                <a:gd name="T1" fmla="*/ 0 h 563"/>
                <a:gd name="T2" fmla="*/ 188 w 594"/>
                <a:gd name="T3" fmla="*/ 50 h 563"/>
                <a:gd name="T4" fmla="*/ 7 w 594"/>
                <a:gd name="T5" fmla="*/ 500 h 563"/>
                <a:gd name="T6" fmla="*/ 51 w 594"/>
                <a:gd name="T7" fmla="*/ 563 h 563"/>
                <a:gd name="T8" fmla="*/ 544 w 594"/>
                <a:gd name="T9" fmla="*/ 563 h 563"/>
                <a:gd name="T10" fmla="*/ 588 w 594"/>
                <a:gd name="T11" fmla="*/ 500 h 563"/>
                <a:gd name="T12" fmla="*/ 407 w 594"/>
                <a:gd name="T13" fmla="*/ 50 h 563"/>
                <a:gd name="T14" fmla="*/ 297 w 594"/>
                <a:gd name="T15" fmla="*/ 0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4" h="563">
                  <a:moveTo>
                    <a:pt x="297" y="0"/>
                  </a:moveTo>
                  <a:cubicBezTo>
                    <a:pt x="254" y="0"/>
                    <a:pt x="214" y="19"/>
                    <a:pt x="188" y="50"/>
                  </a:cubicBezTo>
                  <a:cubicBezTo>
                    <a:pt x="109" y="141"/>
                    <a:pt x="27" y="283"/>
                    <a:pt x="7" y="500"/>
                  </a:cubicBezTo>
                  <a:cubicBezTo>
                    <a:pt x="6" y="516"/>
                    <a:pt x="0" y="563"/>
                    <a:pt x="51" y="563"/>
                  </a:cubicBezTo>
                  <a:cubicBezTo>
                    <a:pt x="544" y="563"/>
                    <a:pt x="544" y="563"/>
                    <a:pt x="544" y="563"/>
                  </a:cubicBezTo>
                  <a:cubicBezTo>
                    <a:pt x="594" y="563"/>
                    <a:pt x="589" y="516"/>
                    <a:pt x="588" y="500"/>
                  </a:cubicBezTo>
                  <a:cubicBezTo>
                    <a:pt x="567" y="283"/>
                    <a:pt x="485" y="141"/>
                    <a:pt x="407" y="50"/>
                  </a:cubicBezTo>
                  <a:cubicBezTo>
                    <a:pt x="380" y="19"/>
                    <a:pt x="341" y="0"/>
                    <a:pt x="297" y="0"/>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sp>
          <p:nvSpPr>
            <p:cNvPr id="19" name="Freeform 31"/>
            <p:cNvSpPr>
              <a:spLocks noEditPoints="1"/>
            </p:cNvSpPr>
            <p:nvPr/>
          </p:nvSpPr>
          <p:spPr bwMode="black">
            <a:xfrm>
              <a:off x="6387758"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3 w 905"/>
                <a:gd name="T39" fmla="*/ 1522 h 1693"/>
                <a:gd name="T40" fmla="*/ 329 w 905"/>
                <a:gd name="T41" fmla="*/ 1019 h 1693"/>
                <a:gd name="T42" fmla="*/ 428 w 905"/>
                <a:gd name="T43" fmla="*/ 845 h 1693"/>
                <a:gd name="T44" fmla="*/ 329 w 905"/>
                <a:gd name="T45" fmla="*/ 670 h 1693"/>
                <a:gd name="T46" fmla="*/ 113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5 w 905"/>
                <a:gd name="T59" fmla="*/ 670 h 1693"/>
                <a:gd name="T60" fmla="*/ 477 w 905"/>
                <a:gd name="T61" fmla="*/ 845 h 1693"/>
                <a:gd name="T62" fmla="*/ 575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19" y="1556"/>
                    <a:pt x="113" y="1541"/>
                    <a:pt x="113" y="1522"/>
                  </a:cubicBezTo>
                  <a:cubicBezTo>
                    <a:pt x="128" y="1235"/>
                    <a:pt x="243" y="1111"/>
                    <a:pt x="329" y="1019"/>
                  </a:cubicBezTo>
                  <a:cubicBezTo>
                    <a:pt x="382" y="963"/>
                    <a:pt x="428" y="914"/>
                    <a:pt x="428" y="845"/>
                  </a:cubicBezTo>
                  <a:cubicBezTo>
                    <a:pt x="428" y="776"/>
                    <a:pt x="382" y="727"/>
                    <a:pt x="329" y="670"/>
                  </a:cubicBezTo>
                  <a:cubicBezTo>
                    <a:pt x="243" y="578"/>
                    <a:pt x="128" y="458"/>
                    <a:pt x="113" y="171"/>
                  </a:cubicBezTo>
                  <a:cubicBezTo>
                    <a:pt x="113" y="152"/>
                    <a:pt x="119"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5" y="670"/>
                  </a:cubicBezTo>
                  <a:cubicBezTo>
                    <a:pt x="522" y="727"/>
                    <a:pt x="477" y="776"/>
                    <a:pt x="477" y="845"/>
                  </a:cubicBezTo>
                  <a:cubicBezTo>
                    <a:pt x="477" y="914"/>
                    <a:pt x="522" y="963"/>
                    <a:pt x="575"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0654" tIns="40328" rIns="80654" bIns="40328" numCol="1" anchor="t" anchorCtr="0" compatLnSpc="1">
              <a:prstTxWarp prst="textNoShape">
                <a:avLst/>
              </a:prstTxWarp>
            </a:bodyPr>
            <a:lstStyle/>
            <a:p>
              <a:pPr marL="179207" marR="0" lvl="0" indent="0" algn="ctr" defTabSz="913673"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505050"/>
                </a:solidFill>
                <a:effectLst/>
                <a:uLnTx/>
                <a:uFillTx/>
              </a:endParaRPr>
            </a:p>
          </p:txBody>
        </p:sp>
      </p:grpSp>
      <p:grpSp>
        <p:nvGrpSpPr>
          <p:cNvPr id="20" name="Group 19"/>
          <p:cNvGrpSpPr/>
          <p:nvPr/>
        </p:nvGrpSpPr>
        <p:grpSpPr>
          <a:xfrm>
            <a:off x="10189048" y="3724610"/>
            <a:ext cx="1792129" cy="1792129"/>
            <a:chOff x="6370637" y="4716462"/>
            <a:chExt cx="1792383" cy="1792383"/>
          </a:xfrm>
          <a:solidFill>
            <a:schemeClr val="accent2">
              <a:lumMod val="75000"/>
            </a:schemeClr>
          </a:solidFill>
        </p:grpSpPr>
        <p:sp>
          <p:nvSpPr>
            <p:cNvPr id="21" name="Rectangle 20"/>
            <p:cNvSpPr/>
            <p:nvPr/>
          </p:nvSpPr>
          <p:spPr bwMode="auto">
            <a:xfrm>
              <a:off x="6370637" y="4716462"/>
              <a:ext cx="1792383" cy="1792383"/>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52331" tIns="0" rIns="152331" bIns="152331" numCol="1" rtlCol="0" anchor="b" anchorCtr="0" compatLnSpc="1">
              <a:prstTxWarp prst="textNoShape">
                <a:avLst/>
              </a:prstTxWarp>
            </a:bodyPr>
            <a:lstStyle/>
            <a:p>
              <a:pPr marL="0" marR="0" lvl="0" indent="0" defTabSz="896031"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E"/>
                  </a:solidFill>
                  <a:effectLst/>
                  <a:uLnTx/>
                  <a:uFillTx/>
                </a:rPr>
                <a:t>Productization</a:t>
              </a:r>
              <a:br>
                <a:rPr kumimoji="0" lang="en-US" sz="1372" b="0" i="0" u="none" strike="noStrike" kern="0" cap="none" spc="0" normalizeH="0" baseline="0" noProof="0" dirty="0">
                  <a:ln>
                    <a:noFill/>
                  </a:ln>
                  <a:solidFill>
                    <a:srgbClr val="FFFFFE"/>
                  </a:solidFill>
                  <a:effectLst/>
                  <a:uLnTx/>
                  <a:uFillTx/>
                </a:rPr>
              </a:br>
              <a:r>
                <a:rPr kumimoji="0" lang="en-US" sz="1372" b="0" i="0" u="none" strike="noStrike" kern="0" cap="none" spc="0" normalizeH="0" baseline="0" noProof="0" dirty="0">
                  <a:ln>
                    <a:noFill/>
                  </a:ln>
                  <a:solidFill>
                    <a:srgbClr val="FFFFFE"/>
                  </a:solidFill>
                  <a:effectLst/>
                  <a:uLnTx/>
                  <a:uFillTx/>
                </a:rPr>
                <a:t>Complexity</a:t>
              </a: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5909" y="4950608"/>
              <a:ext cx="821838" cy="821838"/>
            </a:xfrm>
            <a:prstGeom prst="rect">
              <a:avLst/>
            </a:prstGeom>
            <a:grpFill/>
          </p:spPr>
        </p:pic>
      </p:grpSp>
    </p:spTree>
    <p:extLst>
      <p:ext uri="{BB962C8B-B14F-4D97-AF65-F5344CB8AC3E}">
        <p14:creationId xmlns:p14="http://schemas.microsoft.com/office/powerpoint/2010/main" val="38078604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27864"/>
          </a:xfrm>
        </p:spPr>
        <p:txBody>
          <a:bodyPr/>
          <a:lstStyle/>
          <a:p>
            <a:pPr marL="0" indent="0">
              <a:buNone/>
            </a:pPr>
            <a:r>
              <a:rPr lang="es-ES" sz="3200" dirty="0" err="1"/>
              <a:t>Answering</a:t>
            </a:r>
            <a:r>
              <a:rPr lang="es-ES" sz="3200" dirty="0"/>
              <a:t> </a:t>
            </a:r>
            <a:r>
              <a:rPr lang="es-ES" sz="3200" dirty="0" err="1"/>
              <a:t>questions</a:t>
            </a:r>
            <a:r>
              <a:rPr lang="es-ES" sz="3200" dirty="0"/>
              <a:t> </a:t>
            </a:r>
            <a:r>
              <a:rPr lang="es-ES" sz="3200" dirty="0" err="1"/>
              <a:t>with</a:t>
            </a:r>
            <a:r>
              <a:rPr lang="es-ES" sz="3200" dirty="0"/>
              <a:t> </a:t>
            </a:r>
            <a:r>
              <a:rPr lang="es-ES" sz="3200" dirty="0" err="1"/>
              <a:t>experience</a:t>
            </a:r>
            <a:endParaRPr lang="es-ES" sz="3200" dirty="0"/>
          </a:p>
        </p:txBody>
      </p:sp>
      <p:sp>
        <p:nvSpPr>
          <p:cNvPr id="3" name="Title 2"/>
          <p:cNvSpPr>
            <a:spLocks noGrp="1"/>
          </p:cNvSpPr>
          <p:nvPr>
            <p:ph type="title"/>
          </p:nvPr>
        </p:nvSpPr>
        <p:spPr/>
        <p:txBody>
          <a:bodyPr/>
          <a:lstStyle/>
          <a:p>
            <a:r>
              <a:rPr lang="es-ES" dirty="0"/>
              <a:t>Microsoft &amp; Machine </a:t>
            </a:r>
            <a:r>
              <a:rPr lang="es-ES" dirty="0" err="1"/>
              <a:t>Learning</a:t>
            </a:r>
            <a:endParaRPr lang="es-ES" dirty="0"/>
          </a:p>
        </p:txBody>
      </p:sp>
      <p:sp>
        <p:nvSpPr>
          <p:cNvPr id="54" name="Right Arrow 53"/>
          <p:cNvSpPr/>
          <p:nvPr/>
        </p:nvSpPr>
        <p:spPr bwMode="auto">
          <a:xfrm>
            <a:off x="46037" y="2611899"/>
            <a:ext cx="12327215" cy="326281"/>
          </a:xfrm>
          <a:prstGeom prst="rightArrow">
            <a:avLst/>
          </a:prstGeom>
          <a:solidFill>
            <a:schemeClr val="bg2">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solidFill>
                  <a:srgbClr val="FFFFFF">
                    <a:alpha val="0"/>
                  </a:srgbClr>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p:cNvGrpSpPr/>
          <p:nvPr/>
        </p:nvGrpSpPr>
        <p:grpSpPr>
          <a:xfrm>
            <a:off x="474338" y="2582862"/>
            <a:ext cx="1463040" cy="2494511"/>
            <a:chOff x="474338" y="2983951"/>
            <a:chExt cx="1463040" cy="2494511"/>
          </a:xfrm>
          <a:solidFill>
            <a:schemeClr val="accent2">
              <a:lumMod val="75000"/>
            </a:schemeClr>
          </a:solidFill>
        </p:grpSpPr>
        <p:sp>
          <p:nvSpPr>
            <p:cNvPr id="34" name="Rectangle 33"/>
            <p:cNvSpPr/>
            <p:nvPr/>
          </p:nvSpPr>
          <p:spPr bwMode="auto">
            <a:xfrm>
              <a:off x="474338"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Research formed</a:t>
              </a:r>
            </a:p>
          </p:txBody>
        </p:sp>
        <p:sp>
          <p:nvSpPr>
            <p:cNvPr id="40" name="Rectangle 39"/>
            <p:cNvSpPr/>
            <p:nvPr/>
          </p:nvSpPr>
          <p:spPr bwMode="auto">
            <a:xfrm>
              <a:off x="1192141"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Oval 40"/>
            <p:cNvSpPr/>
            <p:nvPr/>
          </p:nvSpPr>
          <p:spPr bwMode="auto">
            <a:xfrm>
              <a:off x="1140558" y="3649285"/>
              <a:ext cx="130598" cy="114643"/>
            </a:xfrm>
            <a:prstGeom prst="ellipse">
              <a:avLst/>
            </a:prstGeom>
            <a:grpFill/>
            <a:ln w="9525" cap="flat" cmpd="sng" algn="ctr">
              <a:solidFill>
                <a:schemeClr val="accent2">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Rectangle 54"/>
            <p:cNvSpPr/>
            <p:nvPr/>
          </p:nvSpPr>
          <p:spPr bwMode="auto">
            <a:xfrm>
              <a:off x="658232"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1991</a:t>
              </a:r>
            </a:p>
          </p:txBody>
        </p:sp>
      </p:grpSp>
      <p:grpSp>
        <p:nvGrpSpPr>
          <p:cNvPr id="67" name="Group 66"/>
          <p:cNvGrpSpPr/>
          <p:nvPr/>
        </p:nvGrpSpPr>
        <p:grpSpPr>
          <a:xfrm>
            <a:off x="8902383" y="2582862"/>
            <a:ext cx="1463040" cy="2494511"/>
            <a:chOff x="8902383" y="2983951"/>
            <a:chExt cx="1463040" cy="2494511"/>
          </a:xfrm>
          <a:solidFill>
            <a:schemeClr val="accent2">
              <a:lumMod val="75000"/>
            </a:schemeClr>
          </a:solidFill>
        </p:grpSpPr>
        <p:sp>
          <p:nvSpPr>
            <p:cNvPr id="39" name="Rectangle 38"/>
            <p:cNvSpPr/>
            <p:nvPr/>
          </p:nvSpPr>
          <p:spPr bwMode="auto">
            <a:xfrm>
              <a:off x="8902383"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Skype Translator launches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chemeClr val="accent2">
                      <a:lumMod val="60000"/>
                      <a:lumOff val="40000"/>
                    </a:schemeClr>
                  </a:solidFill>
                  <a:effectLst/>
                  <a:uLnTx/>
                  <a:uFillTx/>
                  <a:ea typeface="Segoe UI" pitchFamily="34" charset="0"/>
                  <a:cs typeface="Segoe UI" pitchFamily="34" charset="0"/>
                </a:rPr>
                <a:t>What is that person saying?</a:t>
              </a:r>
              <a:r>
                <a:rPr kumimoji="0" lang="en-US" sz="1600" b="0" i="0" u="none" strike="noStrike" kern="0" cap="none" spc="0" normalizeH="0" baseline="0" noProof="0" dirty="0">
                  <a:ln>
                    <a:noFill/>
                  </a:ln>
                  <a:solidFill>
                    <a:schemeClr val="accent2">
                      <a:lumMod val="60000"/>
                      <a:lumOff val="40000"/>
                    </a:schemeClr>
                  </a:solidFill>
                  <a:effectLst/>
                  <a:uLnTx/>
                  <a:uFillTx/>
                </a:rPr>
                <a:t> </a:t>
              </a: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1600" b="0" i="0" u="none" strike="noStrike" kern="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44" name="Rectangle 43"/>
            <p:cNvSpPr/>
            <p:nvPr/>
          </p:nvSpPr>
          <p:spPr bwMode="auto">
            <a:xfrm>
              <a:off x="9620186"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Oval 44"/>
            <p:cNvSpPr/>
            <p:nvPr/>
          </p:nvSpPr>
          <p:spPr bwMode="auto">
            <a:xfrm>
              <a:off x="9568603"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Rectangle 55"/>
            <p:cNvSpPr/>
            <p:nvPr/>
          </p:nvSpPr>
          <p:spPr bwMode="auto">
            <a:xfrm>
              <a:off x="9086277"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2014</a:t>
              </a:r>
            </a:p>
          </p:txBody>
        </p:sp>
      </p:grpSp>
      <p:grpSp>
        <p:nvGrpSpPr>
          <p:cNvPr id="65" name="Group 64"/>
          <p:cNvGrpSpPr/>
          <p:nvPr/>
        </p:nvGrpSpPr>
        <p:grpSpPr>
          <a:xfrm>
            <a:off x="5531165" y="2582862"/>
            <a:ext cx="1463040" cy="2494511"/>
            <a:chOff x="5531165" y="2983951"/>
            <a:chExt cx="1463040" cy="2494511"/>
          </a:xfrm>
          <a:solidFill>
            <a:schemeClr val="accent2">
              <a:lumMod val="75000"/>
            </a:schemeClr>
          </a:solidFill>
        </p:grpSpPr>
        <p:sp>
          <p:nvSpPr>
            <p:cNvPr id="38" name="Rectangle 37"/>
            <p:cNvSpPr/>
            <p:nvPr/>
          </p:nvSpPr>
          <p:spPr bwMode="auto">
            <a:xfrm>
              <a:off x="5531165"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Bing search launches</a:t>
              </a:r>
            </a:p>
            <a:p>
              <a:pPr marL="0" marR="0" lvl="0" indent="0" algn="ctr" defTabSz="932472" eaLnBrk="1" fontAlgn="base" latinLnBrk="0" hangingPunct="1">
                <a:lnSpc>
                  <a:spcPct val="100000"/>
                </a:lnSpc>
                <a:spcBef>
                  <a:spcPts val="600"/>
                </a:spcBef>
                <a:spcAft>
                  <a:spcPct val="0"/>
                </a:spcAft>
                <a:buClrTx/>
                <a:buSzTx/>
                <a:buFontTx/>
                <a:buNone/>
                <a:tabLst/>
                <a:defRPr/>
              </a:pPr>
              <a:b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IN" sz="1600" b="0" i="0" u="none" strike="noStrike" kern="0" cap="none" spc="0" normalizeH="0" baseline="0" noProof="0" dirty="0">
                  <a:ln>
                    <a:noFill/>
                  </a:ln>
                  <a:solidFill>
                    <a:schemeClr val="accent2">
                      <a:lumMod val="60000"/>
                      <a:lumOff val="40000"/>
                    </a:schemeClr>
                  </a:solidFill>
                  <a:effectLst/>
                  <a:uLnTx/>
                  <a:uFillTx/>
                  <a:latin typeface="Segoe UI"/>
                  <a:ea typeface="Segoe UI" pitchFamily="34" charset="0"/>
                  <a:cs typeface="Segoe UI" pitchFamily="34" charset="0"/>
                </a:rPr>
                <a:t>Which searches are most relevant? </a:t>
              </a:r>
            </a:p>
          </p:txBody>
        </p:sp>
        <p:sp>
          <p:nvSpPr>
            <p:cNvPr id="48" name="Rectangle 47"/>
            <p:cNvSpPr/>
            <p:nvPr/>
          </p:nvSpPr>
          <p:spPr bwMode="auto">
            <a:xfrm>
              <a:off x="6248968"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 name="Oval 48"/>
            <p:cNvSpPr/>
            <p:nvPr/>
          </p:nvSpPr>
          <p:spPr bwMode="auto">
            <a:xfrm>
              <a:off x="6197385"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Rectangle 56"/>
            <p:cNvSpPr/>
            <p:nvPr/>
          </p:nvSpPr>
          <p:spPr bwMode="auto">
            <a:xfrm>
              <a:off x="5715059"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2009</a:t>
              </a:r>
            </a:p>
          </p:txBody>
        </p:sp>
      </p:grpSp>
      <p:grpSp>
        <p:nvGrpSpPr>
          <p:cNvPr id="63" name="Group 62"/>
          <p:cNvGrpSpPr/>
          <p:nvPr/>
        </p:nvGrpSpPr>
        <p:grpSpPr>
          <a:xfrm>
            <a:off x="2159947" y="2582862"/>
            <a:ext cx="1463040" cy="2494511"/>
            <a:chOff x="2159947" y="2983951"/>
            <a:chExt cx="1463040" cy="2494511"/>
          </a:xfrm>
          <a:solidFill>
            <a:schemeClr val="accent2">
              <a:lumMod val="75000"/>
            </a:schemeClr>
          </a:solidFill>
        </p:grpSpPr>
        <p:sp>
          <p:nvSpPr>
            <p:cNvPr id="37" name="Rectangle 36"/>
            <p:cNvSpPr/>
            <p:nvPr/>
          </p:nvSpPr>
          <p:spPr bwMode="auto">
            <a:xfrm>
              <a:off x="2159947"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 Hotmail launches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lumMod val="60000"/>
                      <a:lumOff val="40000"/>
                    </a:schemeClr>
                  </a:solidFill>
                  <a:effectLst/>
                  <a:uLnTx/>
                  <a:uFillTx/>
                  <a:latin typeface="Segoe UI"/>
                  <a:ea typeface="+mn-ea"/>
                  <a:cs typeface="+mn-cs"/>
                </a:rPr>
                <a:t>Which email is junk? </a:t>
              </a:r>
            </a:p>
          </p:txBody>
        </p:sp>
        <p:sp>
          <p:nvSpPr>
            <p:cNvPr id="52" name="Rectangle 51"/>
            <p:cNvSpPr/>
            <p:nvPr/>
          </p:nvSpPr>
          <p:spPr bwMode="auto">
            <a:xfrm>
              <a:off x="2877750"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Oval 52"/>
            <p:cNvSpPr/>
            <p:nvPr/>
          </p:nvSpPr>
          <p:spPr bwMode="auto">
            <a:xfrm>
              <a:off x="2826167"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Rectangle 57"/>
            <p:cNvSpPr/>
            <p:nvPr/>
          </p:nvSpPr>
          <p:spPr bwMode="auto">
            <a:xfrm>
              <a:off x="2343841"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1997</a:t>
              </a:r>
            </a:p>
          </p:txBody>
        </p:sp>
      </p:grpSp>
      <p:grpSp>
        <p:nvGrpSpPr>
          <p:cNvPr id="68" name="Group 67"/>
          <p:cNvGrpSpPr/>
          <p:nvPr/>
        </p:nvGrpSpPr>
        <p:grpSpPr>
          <a:xfrm>
            <a:off x="10587990" y="2582862"/>
            <a:ext cx="1463040" cy="2494511"/>
            <a:chOff x="10587990" y="2983951"/>
            <a:chExt cx="1463040" cy="2494511"/>
          </a:xfrm>
          <a:solidFill>
            <a:schemeClr val="accent2">
              <a:lumMod val="75000"/>
            </a:schemeClr>
          </a:solidFill>
        </p:grpSpPr>
        <p:sp>
          <p:nvSpPr>
            <p:cNvPr id="36" name="Rectangle 35"/>
            <p:cNvSpPr/>
            <p:nvPr/>
          </p:nvSpPr>
          <p:spPr bwMode="auto">
            <a:xfrm>
              <a:off x="10587990"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Azure Machine Learning launches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chemeClr val="accent2">
                      <a:lumMod val="60000"/>
                      <a:lumOff val="40000"/>
                    </a:schemeClr>
                  </a:solidFill>
                  <a:effectLst/>
                  <a:uLnTx/>
                  <a:uFillTx/>
                  <a:ea typeface="Segoe UI" pitchFamily="34" charset="0"/>
                  <a:cs typeface="Segoe UI" pitchFamily="34" charset="0"/>
                </a:rPr>
                <a:t>What will happen next?</a:t>
              </a:r>
              <a:endParaRPr kumimoji="0" lang="en-US" sz="1600" b="0" i="0" u="none" strike="noStrike" kern="0" cap="none" spc="0" normalizeH="0" baseline="0" noProof="0" dirty="0">
                <a:ln>
                  <a:noFill/>
                </a:ln>
                <a:solidFill>
                  <a:schemeClr val="accent2">
                    <a:lumMod val="60000"/>
                    <a:lumOff val="40000"/>
                  </a:schemeClr>
                </a:solidFill>
                <a:effectLst/>
                <a:uLnTx/>
                <a:uFillTx/>
              </a:endParaRPr>
            </a:p>
          </p:txBody>
        </p:sp>
        <p:sp>
          <p:nvSpPr>
            <p:cNvPr id="42" name="Rectangle 41"/>
            <p:cNvSpPr/>
            <p:nvPr/>
          </p:nvSpPr>
          <p:spPr bwMode="auto">
            <a:xfrm>
              <a:off x="11305794"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Oval 42"/>
            <p:cNvSpPr/>
            <p:nvPr/>
          </p:nvSpPr>
          <p:spPr bwMode="auto">
            <a:xfrm>
              <a:off x="11254211"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9" name="Rectangle 58"/>
            <p:cNvSpPr/>
            <p:nvPr/>
          </p:nvSpPr>
          <p:spPr bwMode="auto">
            <a:xfrm>
              <a:off x="10771885"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2014</a:t>
              </a:r>
            </a:p>
          </p:txBody>
        </p:sp>
      </p:grpSp>
      <p:grpSp>
        <p:nvGrpSpPr>
          <p:cNvPr id="66" name="Group 65"/>
          <p:cNvGrpSpPr/>
          <p:nvPr/>
        </p:nvGrpSpPr>
        <p:grpSpPr>
          <a:xfrm>
            <a:off x="7216774" y="2582862"/>
            <a:ext cx="1463040" cy="2494511"/>
            <a:chOff x="7216774" y="2983951"/>
            <a:chExt cx="1463040" cy="2494511"/>
          </a:xfrm>
          <a:solidFill>
            <a:schemeClr val="accent2">
              <a:lumMod val="75000"/>
            </a:schemeClr>
          </a:solidFill>
        </p:grpSpPr>
        <p:sp>
          <p:nvSpPr>
            <p:cNvPr id="35" name="Rectangle 34"/>
            <p:cNvSpPr/>
            <p:nvPr/>
          </p:nvSpPr>
          <p:spPr bwMode="auto">
            <a:xfrm>
              <a:off x="7216774"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Kinect launches</a:t>
              </a:r>
            </a:p>
            <a:p>
              <a:pPr marL="0" marR="0" lvl="0" indent="0" algn="ctr" defTabSz="932472" eaLnBrk="1" fontAlgn="base" latinLnBrk="0" hangingPunct="1">
                <a:lnSpc>
                  <a:spcPct val="100000"/>
                </a:lnSpc>
                <a:spcBef>
                  <a:spcPts val="600"/>
                </a:spcBef>
                <a:spcAft>
                  <a:spcPct val="0"/>
                </a:spcAft>
                <a:buClrTx/>
                <a:buSzTx/>
                <a:buFontTx/>
                <a:buNone/>
                <a:tabLst/>
                <a:defRPr/>
              </a:pPr>
              <a:br>
                <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IN" sz="1600" b="0" i="0" u="none" strike="noStrike" kern="0" cap="none" spc="0" normalizeH="0" baseline="0" noProof="0" dirty="0">
                  <a:ln>
                    <a:noFill/>
                  </a:ln>
                  <a:solidFill>
                    <a:schemeClr val="accent2">
                      <a:lumMod val="60000"/>
                      <a:lumOff val="40000"/>
                    </a:schemeClr>
                  </a:solidFill>
                  <a:effectLst/>
                  <a:uLnTx/>
                  <a:uFillTx/>
                  <a:latin typeface="Segoe UI"/>
                  <a:ea typeface="Segoe UI" pitchFamily="34" charset="0"/>
                  <a:cs typeface="Segoe UI" pitchFamily="34" charset="0"/>
                </a:rPr>
                <a:t>What does that motion “mean”?</a:t>
              </a:r>
            </a:p>
          </p:txBody>
        </p:sp>
        <p:sp>
          <p:nvSpPr>
            <p:cNvPr id="46" name="Rectangle 45"/>
            <p:cNvSpPr/>
            <p:nvPr/>
          </p:nvSpPr>
          <p:spPr bwMode="auto">
            <a:xfrm>
              <a:off x="7934577"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Oval 46"/>
            <p:cNvSpPr/>
            <p:nvPr/>
          </p:nvSpPr>
          <p:spPr bwMode="auto">
            <a:xfrm>
              <a:off x="7882994"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0" name="Rectangle 59"/>
            <p:cNvSpPr/>
            <p:nvPr/>
          </p:nvSpPr>
          <p:spPr bwMode="auto">
            <a:xfrm>
              <a:off x="7400668"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2010</a:t>
              </a:r>
            </a:p>
          </p:txBody>
        </p:sp>
      </p:grpSp>
      <p:grpSp>
        <p:nvGrpSpPr>
          <p:cNvPr id="64" name="Group 63"/>
          <p:cNvGrpSpPr/>
          <p:nvPr/>
        </p:nvGrpSpPr>
        <p:grpSpPr>
          <a:xfrm>
            <a:off x="3845556" y="2582862"/>
            <a:ext cx="1463040" cy="2494511"/>
            <a:chOff x="3845556" y="2983951"/>
            <a:chExt cx="1463040" cy="2494511"/>
          </a:xfrm>
          <a:solidFill>
            <a:schemeClr val="accent2">
              <a:lumMod val="75000"/>
            </a:schemeClr>
          </a:solidFill>
        </p:grpSpPr>
        <p:sp>
          <p:nvSpPr>
            <p:cNvPr id="33" name="Rectangle 32"/>
            <p:cNvSpPr/>
            <p:nvPr/>
          </p:nvSpPr>
          <p:spPr bwMode="auto">
            <a:xfrm>
              <a:off x="3845556" y="3708776"/>
              <a:ext cx="1463040" cy="176968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Bing maps</a:t>
              </a:r>
              <a:br>
                <a:rPr kumimoji="0" lang="en-US" sz="1600" b="0" i="0" u="none" strike="noStrike" kern="0" cap="none" spc="0" normalizeH="0" baseline="0" noProof="0" dirty="0">
                  <a:ln>
                    <a:noFill/>
                  </a:ln>
                  <a:solidFill>
                    <a:srgbClr val="FFFFFF"/>
                  </a:solidFill>
                  <a:effectLst/>
                  <a:uLnTx/>
                  <a:uFillTx/>
                  <a:latin typeface="Segoe UI"/>
                  <a:ea typeface="+mn-ea"/>
                  <a:cs typeface="+mn-cs"/>
                </a:rPr>
              </a:br>
              <a:r>
                <a:rPr kumimoji="0" lang="en-US" sz="1600" b="0" i="0" u="none" strike="noStrike" kern="0" cap="none" spc="0" normalizeH="0" baseline="0" noProof="0" dirty="0">
                  <a:ln>
                    <a:noFill/>
                  </a:ln>
                  <a:solidFill>
                    <a:srgbClr val="FFFFFF"/>
                  </a:solidFill>
                  <a:effectLst/>
                  <a:uLnTx/>
                  <a:uFillTx/>
                  <a:latin typeface="Segoe UI"/>
                  <a:ea typeface="+mn-ea"/>
                  <a:cs typeface="+mn-cs"/>
                </a:rPr>
                <a:t>launches</a:t>
              </a:r>
            </a:p>
            <a:p>
              <a:pPr marL="0" marR="0" lvl="0" indent="0" algn="ctr" defTabSz="932472" eaLnBrk="1" fontAlgn="base" latinLnBrk="0" hangingPunct="1">
                <a:lnSpc>
                  <a:spcPct val="100000"/>
                </a:lnSpc>
                <a:spcBef>
                  <a:spcPts val="600"/>
                </a:spcBef>
                <a:spcAft>
                  <a:spcPct val="0"/>
                </a:spcAft>
                <a:buClrTx/>
                <a:buSzTx/>
                <a:buFontTx/>
                <a:buNone/>
                <a:tabLst/>
                <a:defRPr/>
              </a:pPr>
              <a:br>
                <a:rPr kumimoji="0" lang="en-US" sz="1600" b="0" i="0" u="none" strike="noStrike" kern="0" cap="none" spc="0" normalizeH="0" baseline="0" noProof="0" dirty="0">
                  <a:ln>
                    <a:noFill/>
                  </a:ln>
                  <a:solidFill>
                    <a:srgbClr val="FFFFFF"/>
                  </a:solidFill>
                  <a:effectLst/>
                  <a:uLnTx/>
                  <a:uFillTx/>
                  <a:latin typeface="Segoe UI"/>
                  <a:ea typeface="+mn-ea"/>
                  <a:cs typeface="+mn-cs"/>
                </a:rPr>
              </a:br>
              <a:r>
                <a:rPr kumimoji="0" lang="en-US" sz="1600" b="0" i="0" u="none" strike="noStrike" kern="0" cap="none" spc="0" normalizeH="0" baseline="0" noProof="0" dirty="0">
                  <a:ln>
                    <a:noFill/>
                  </a:ln>
                  <a:solidFill>
                    <a:schemeClr val="accent2">
                      <a:lumMod val="60000"/>
                      <a:lumOff val="40000"/>
                    </a:schemeClr>
                  </a:solidFill>
                  <a:effectLst/>
                  <a:uLnTx/>
                  <a:uFillTx/>
                  <a:latin typeface="Segoe UI"/>
                  <a:ea typeface="+mn-ea"/>
                  <a:cs typeface="+mn-cs"/>
                </a:rPr>
                <a:t>What’s the best way home?  </a:t>
              </a: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Rectangle 49"/>
            <p:cNvSpPr/>
            <p:nvPr/>
          </p:nvSpPr>
          <p:spPr bwMode="auto">
            <a:xfrm>
              <a:off x="4563359" y="3339269"/>
              <a:ext cx="27432" cy="42433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1" name="Oval 50"/>
            <p:cNvSpPr/>
            <p:nvPr/>
          </p:nvSpPr>
          <p:spPr bwMode="auto">
            <a:xfrm>
              <a:off x="4511776" y="3649285"/>
              <a:ext cx="130598" cy="11464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IN"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 name="Rectangle 60"/>
            <p:cNvSpPr/>
            <p:nvPr/>
          </p:nvSpPr>
          <p:spPr bwMode="auto">
            <a:xfrm>
              <a:off x="4029450" y="2983951"/>
              <a:ext cx="1095251" cy="365760"/>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2008</a:t>
              </a:r>
            </a:p>
          </p:txBody>
        </p:sp>
      </p:grpSp>
    </p:spTree>
    <p:extLst>
      <p:ext uri="{BB962C8B-B14F-4D97-AF65-F5344CB8AC3E}">
        <p14:creationId xmlns:p14="http://schemas.microsoft.com/office/powerpoint/2010/main" val="1400514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anim calcmode="lin" valueType="num">
                                      <p:cBhvr>
                                        <p:cTn id="8" dur="500" fill="hold"/>
                                        <p:tgtEl>
                                          <p:spTgt spid="62"/>
                                        </p:tgtEl>
                                        <p:attrNameLst>
                                          <p:attrName>ppt_x</p:attrName>
                                        </p:attrNameLst>
                                      </p:cBhvr>
                                      <p:tavLst>
                                        <p:tav tm="0">
                                          <p:val>
                                            <p:strVal val="#ppt_x"/>
                                          </p:val>
                                        </p:tav>
                                        <p:tav tm="100000">
                                          <p:val>
                                            <p:strVal val="#ppt_x"/>
                                          </p:val>
                                        </p:tav>
                                      </p:tavLst>
                                    </p:anim>
                                    <p:anim calcmode="lin" valueType="num">
                                      <p:cBhvr>
                                        <p:cTn id="9" dur="50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anim calcmode="lin" valueType="num">
                                      <p:cBhvr>
                                        <p:cTn id="13" dur="500" fill="hold"/>
                                        <p:tgtEl>
                                          <p:spTgt spid="63"/>
                                        </p:tgtEl>
                                        <p:attrNameLst>
                                          <p:attrName>ppt_x</p:attrName>
                                        </p:attrNameLst>
                                      </p:cBhvr>
                                      <p:tavLst>
                                        <p:tav tm="0">
                                          <p:val>
                                            <p:strVal val="#ppt_x"/>
                                          </p:val>
                                        </p:tav>
                                        <p:tav tm="100000">
                                          <p:val>
                                            <p:strVal val="#ppt_x"/>
                                          </p:val>
                                        </p:tav>
                                      </p:tavLst>
                                    </p:anim>
                                    <p:anim calcmode="lin" valueType="num">
                                      <p:cBhvr>
                                        <p:cTn id="14" dur="500" fill="hold"/>
                                        <p:tgtEl>
                                          <p:spTgt spid="6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anim calcmode="lin" valueType="num">
                                      <p:cBhvr>
                                        <p:cTn id="18" dur="500" fill="hold"/>
                                        <p:tgtEl>
                                          <p:spTgt spid="64"/>
                                        </p:tgtEl>
                                        <p:attrNameLst>
                                          <p:attrName>ppt_x</p:attrName>
                                        </p:attrNameLst>
                                      </p:cBhvr>
                                      <p:tavLst>
                                        <p:tav tm="0">
                                          <p:val>
                                            <p:strVal val="#ppt_x"/>
                                          </p:val>
                                        </p:tav>
                                        <p:tav tm="100000">
                                          <p:val>
                                            <p:strVal val="#ppt_x"/>
                                          </p:val>
                                        </p:tav>
                                      </p:tavLst>
                                    </p:anim>
                                    <p:anim calcmode="lin" valueType="num">
                                      <p:cBhvr>
                                        <p:cTn id="19" dur="500" fill="hold"/>
                                        <p:tgtEl>
                                          <p:spTgt spid="6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anim calcmode="lin" valueType="num">
                                      <p:cBhvr>
                                        <p:cTn id="23" dur="500" fill="hold"/>
                                        <p:tgtEl>
                                          <p:spTgt spid="65"/>
                                        </p:tgtEl>
                                        <p:attrNameLst>
                                          <p:attrName>ppt_x</p:attrName>
                                        </p:attrNameLst>
                                      </p:cBhvr>
                                      <p:tavLst>
                                        <p:tav tm="0">
                                          <p:val>
                                            <p:strVal val="#ppt_x"/>
                                          </p:val>
                                        </p:tav>
                                        <p:tav tm="100000">
                                          <p:val>
                                            <p:strVal val="#ppt_x"/>
                                          </p:val>
                                        </p:tav>
                                      </p:tavLst>
                                    </p:anim>
                                    <p:anim calcmode="lin" valueType="num">
                                      <p:cBhvr>
                                        <p:cTn id="24" dur="500" fill="hold"/>
                                        <p:tgtEl>
                                          <p:spTgt spid="6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anim calcmode="lin" valueType="num">
                                      <p:cBhvr>
                                        <p:cTn id="28" dur="500" fill="hold"/>
                                        <p:tgtEl>
                                          <p:spTgt spid="66"/>
                                        </p:tgtEl>
                                        <p:attrNameLst>
                                          <p:attrName>ppt_x</p:attrName>
                                        </p:attrNameLst>
                                      </p:cBhvr>
                                      <p:tavLst>
                                        <p:tav tm="0">
                                          <p:val>
                                            <p:strVal val="#ppt_x"/>
                                          </p:val>
                                        </p:tav>
                                        <p:tav tm="100000">
                                          <p:val>
                                            <p:strVal val="#ppt_x"/>
                                          </p:val>
                                        </p:tav>
                                      </p:tavLst>
                                    </p:anim>
                                    <p:anim calcmode="lin" valueType="num">
                                      <p:cBhvr>
                                        <p:cTn id="29" dur="500" fill="hold"/>
                                        <p:tgtEl>
                                          <p:spTgt spid="6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anim calcmode="lin" valueType="num">
                                      <p:cBhvr>
                                        <p:cTn id="33" dur="500" fill="hold"/>
                                        <p:tgtEl>
                                          <p:spTgt spid="67"/>
                                        </p:tgtEl>
                                        <p:attrNameLst>
                                          <p:attrName>ppt_x</p:attrName>
                                        </p:attrNameLst>
                                      </p:cBhvr>
                                      <p:tavLst>
                                        <p:tav tm="0">
                                          <p:val>
                                            <p:strVal val="#ppt_x"/>
                                          </p:val>
                                        </p:tav>
                                        <p:tav tm="100000">
                                          <p:val>
                                            <p:strVal val="#ppt_x"/>
                                          </p:val>
                                        </p:tav>
                                      </p:tavLst>
                                    </p:anim>
                                    <p:anim calcmode="lin" valueType="num">
                                      <p:cBhvr>
                                        <p:cTn id="34" dur="500" fill="hold"/>
                                        <p:tgtEl>
                                          <p:spTgt spid="6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anim calcmode="lin" valueType="num">
                                      <p:cBhvr>
                                        <p:cTn id="38" dur="500" fill="hold"/>
                                        <p:tgtEl>
                                          <p:spTgt spid="68"/>
                                        </p:tgtEl>
                                        <p:attrNameLst>
                                          <p:attrName>ppt_x</p:attrName>
                                        </p:attrNameLst>
                                      </p:cBhvr>
                                      <p:tavLst>
                                        <p:tav tm="0">
                                          <p:val>
                                            <p:strVal val="#ppt_x"/>
                                          </p:val>
                                        </p:tav>
                                        <p:tav tm="100000">
                                          <p:val>
                                            <p:strVal val="#ppt_x"/>
                                          </p:val>
                                        </p:tav>
                                      </p:tavLst>
                                    </p:anim>
                                    <p:anim calcmode="lin" valueType="num">
                                      <p:cBhvr>
                                        <p:cTn id="39" dur="5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3042216" y="1592262"/>
            <a:ext cx="1517152" cy="1517153"/>
            <a:chOff x="3042216" y="1592262"/>
            <a:chExt cx="1517152" cy="1517153"/>
          </a:xfrm>
          <a:solidFill>
            <a:srgbClr val="008DB5">
              <a:alpha val="20000"/>
            </a:srgbClr>
          </a:solidFill>
        </p:grpSpPr>
        <p:sp>
          <p:nvSpPr>
            <p:cNvPr id="104" name="Rectangle 103"/>
            <p:cNvSpPr/>
            <p:nvPr/>
          </p:nvSpPr>
          <p:spPr bwMode="auto">
            <a:xfrm>
              <a:off x="3042216" y="1592262"/>
              <a:ext cx="1517152" cy="1517153"/>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Telemetry data analysis</a:t>
              </a:r>
            </a:p>
          </p:txBody>
        </p:sp>
        <p:sp>
          <p:nvSpPr>
            <p:cNvPr id="105" name="Freeform 346"/>
            <p:cNvSpPr>
              <a:spLocks noChangeAspect="1" noEditPoints="1"/>
            </p:cNvSpPr>
            <p:nvPr/>
          </p:nvSpPr>
          <p:spPr bwMode="auto">
            <a:xfrm>
              <a:off x="3312577" y="1899278"/>
              <a:ext cx="913857" cy="567222"/>
            </a:xfrm>
            <a:custGeom>
              <a:avLst/>
              <a:gdLst>
                <a:gd name="T0" fmla="*/ 0 w 319"/>
                <a:gd name="T1" fmla="*/ 122 h 198"/>
                <a:gd name="T2" fmla="*/ 50 w 319"/>
                <a:gd name="T3" fmla="*/ 122 h 198"/>
                <a:gd name="T4" fmla="*/ 50 w 319"/>
                <a:gd name="T5" fmla="*/ 198 h 198"/>
                <a:gd name="T6" fmla="*/ 0 w 319"/>
                <a:gd name="T7" fmla="*/ 198 h 198"/>
                <a:gd name="T8" fmla="*/ 0 w 319"/>
                <a:gd name="T9" fmla="*/ 122 h 198"/>
                <a:gd name="T10" fmla="*/ 69 w 319"/>
                <a:gd name="T11" fmla="*/ 198 h 198"/>
                <a:gd name="T12" fmla="*/ 119 w 319"/>
                <a:gd name="T13" fmla="*/ 198 h 198"/>
                <a:gd name="T14" fmla="*/ 119 w 319"/>
                <a:gd name="T15" fmla="*/ 28 h 198"/>
                <a:gd name="T16" fmla="*/ 69 w 319"/>
                <a:gd name="T17" fmla="*/ 28 h 198"/>
                <a:gd name="T18" fmla="*/ 69 w 319"/>
                <a:gd name="T19" fmla="*/ 198 h 198"/>
                <a:gd name="T20" fmla="*/ 135 w 319"/>
                <a:gd name="T21" fmla="*/ 198 h 198"/>
                <a:gd name="T22" fmla="*/ 185 w 319"/>
                <a:gd name="T23" fmla="*/ 198 h 198"/>
                <a:gd name="T24" fmla="*/ 185 w 319"/>
                <a:gd name="T25" fmla="*/ 59 h 198"/>
                <a:gd name="T26" fmla="*/ 135 w 319"/>
                <a:gd name="T27" fmla="*/ 59 h 198"/>
                <a:gd name="T28" fmla="*/ 135 w 319"/>
                <a:gd name="T29" fmla="*/ 198 h 198"/>
                <a:gd name="T30" fmla="*/ 201 w 319"/>
                <a:gd name="T31" fmla="*/ 198 h 198"/>
                <a:gd name="T32" fmla="*/ 251 w 319"/>
                <a:gd name="T33" fmla="*/ 198 h 198"/>
                <a:gd name="T34" fmla="*/ 251 w 319"/>
                <a:gd name="T35" fmla="*/ 151 h 198"/>
                <a:gd name="T36" fmla="*/ 201 w 319"/>
                <a:gd name="T37" fmla="*/ 151 h 198"/>
                <a:gd name="T38" fmla="*/ 201 w 319"/>
                <a:gd name="T39" fmla="*/ 198 h 198"/>
                <a:gd name="T40" fmla="*/ 270 w 319"/>
                <a:gd name="T41" fmla="*/ 198 h 198"/>
                <a:gd name="T42" fmla="*/ 319 w 319"/>
                <a:gd name="T43" fmla="*/ 198 h 198"/>
                <a:gd name="T44" fmla="*/ 319 w 319"/>
                <a:gd name="T45" fmla="*/ 0 h 198"/>
                <a:gd name="T46" fmla="*/ 270 w 319"/>
                <a:gd name="T47" fmla="*/ 0 h 198"/>
                <a:gd name="T48" fmla="*/ 270 w 319"/>
                <a:gd name="T4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9" h="198">
                  <a:moveTo>
                    <a:pt x="0" y="122"/>
                  </a:moveTo>
                  <a:lnTo>
                    <a:pt x="50" y="122"/>
                  </a:lnTo>
                  <a:lnTo>
                    <a:pt x="50" y="198"/>
                  </a:lnTo>
                  <a:lnTo>
                    <a:pt x="0" y="198"/>
                  </a:lnTo>
                  <a:lnTo>
                    <a:pt x="0" y="122"/>
                  </a:lnTo>
                  <a:close/>
                  <a:moveTo>
                    <a:pt x="69" y="198"/>
                  </a:moveTo>
                  <a:lnTo>
                    <a:pt x="119" y="198"/>
                  </a:lnTo>
                  <a:lnTo>
                    <a:pt x="119" y="28"/>
                  </a:lnTo>
                  <a:lnTo>
                    <a:pt x="69" y="28"/>
                  </a:lnTo>
                  <a:lnTo>
                    <a:pt x="69" y="198"/>
                  </a:lnTo>
                  <a:close/>
                  <a:moveTo>
                    <a:pt x="135" y="198"/>
                  </a:moveTo>
                  <a:lnTo>
                    <a:pt x="185" y="198"/>
                  </a:lnTo>
                  <a:lnTo>
                    <a:pt x="185" y="59"/>
                  </a:lnTo>
                  <a:lnTo>
                    <a:pt x="135" y="59"/>
                  </a:lnTo>
                  <a:lnTo>
                    <a:pt x="135" y="198"/>
                  </a:lnTo>
                  <a:close/>
                  <a:moveTo>
                    <a:pt x="201" y="198"/>
                  </a:moveTo>
                  <a:lnTo>
                    <a:pt x="251" y="198"/>
                  </a:lnTo>
                  <a:lnTo>
                    <a:pt x="251" y="151"/>
                  </a:lnTo>
                  <a:lnTo>
                    <a:pt x="201" y="151"/>
                  </a:lnTo>
                  <a:lnTo>
                    <a:pt x="201" y="198"/>
                  </a:lnTo>
                  <a:close/>
                  <a:moveTo>
                    <a:pt x="270" y="198"/>
                  </a:moveTo>
                  <a:lnTo>
                    <a:pt x="319" y="198"/>
                  </a:lnTo>
                  <a:lnTo>
                    <a:pt x="319" y="0"/>
                  </a:lnTo>
                  <a:lnTo>
                    <a:pt x="270" y="0"/>
                  </a:lnTo>
                  <a:lnTo>
                    <a:pt x="270" y="19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sp>
        <p:nvSpPr>
          <p:cNvPr id="3" name="Title 2"/>
          <p:cNvSpPr>
            <a:spLocks noGrp="1"/>
          </p:cNvSpPr>
          <p:nvPr>
            <p:ph type="title"/>
          </p:nvPr>
        </p:nvSpPr>
        <p:spPr/>
        <p:txBody>
          <a:bodyPr/>
          <a:lstStyle/>
          <a:p>
            <a:r>
              <a:rPr lang="en-US" dirty="0"/>
              <a:t>What can Azure ML do for you…? </a:t>
            </a:r>
            <a:endParaRPr lang="es-ES" dirty="0"/>
          </a:p>
        </p:txBody>
      </p:sp>
      <p:grpSp>
        <p:nvGrpSpPr>
          <p:cNvPr id="76" name="Group 75"/>
          <p:cNvGrpSpPr/>
          <p:nvPr/>
        </p:nvGrpSpPr>
        <p:grpSpPr>
          <a:xfrm>
            <a:off x="6265476" y="1592262"/>
            <a:ext cx="1517152" cy="1517153"/>
            <a:chOff x="6265476" y="1592262"/>
            <a:chExt cx="1517152" cy="1517153"/>
          </a:xfrm>
          <a:solidFill>
            <a:schemeClr val="accent2">
              <a:lumMod val="75000"/>
            </a:schemeClr>
          </a:solidFill>
        </p:grpSpPr>
        <p:sp>
          <p:nvSpPr>
            <p:cNvPr id="77" name="Rectangle 76"/>
            <p:cNvSpPr/>
            <p:nvPr/>
          </p:nvSpPr>
          <p:spPr bwMode="auto">
            <a:xfrm>
              <a:off x="626547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Social network analysis</a:t>
              </a:r>
            </a:p>
          </p:txBody>
        </p:sp>
        <p:sp>
          <p:nvSpPr>
            <p:cNvPr id="78" name="Freeform 133"/>
            <p:cNvSpPr>
              <a:spLocks noChangeAspect="1" noEditPoints="1"/>
            </p:cNvSpPr>
            <p:nvPr/>
          </p:nvSpPr>
          <p:spPr bwMode="black">
            <a:xfrm>
              <a:off x="6708716" y="1886743"/>
              <a:ext cx="630671" cy="631825"/>
            </a:xfrm>
            <a:custGeom>
              <a:avLst/>
              <a:gdLst>
                <a:gd name="T0" fmla="*/ 902 w 1099"/>
                <a:gd name="T1" fmla="*/ 0 h 1099"/>
                <a:gd name="T2" fmla="*/ 197 w 1099"/>
                <a:gd name="T3" fmla="*/ 0 h 1099"/>
                <a:gd name="T4" fmla="*/ 0 w 1099"/>
                <a:gd name="T5" fmla="*/ 197 h 1099"/>
                <a:gd name="T6" fmla="*/ 0 w 1099"/>
                <a:gd name="T7" fmla="*/ 902 h 1099"/>
                <a:gd name="T8" fmla="*/ 197 w 1099"/>
                <a:gd name="T9" fmla="*/ 1099 h 1099"/>
                <a:gd name="T10" fmla="*/ 902 w 1099"/>
                <a:gd name="T11" fmla="*/ 1099 h 1099"/>
                <a:gd name="T12" fmla="*/ 1099 w 1099"/>
                <a:gd name="T13" fmla="*/ 902 h 1099"/>
                <a:gd name="T14" fmla="*/ 1099 w 1099"/>
                <a:gd name="T15" fmla="*/ 197 h 1099"/>
                <a:gd name="T16" fmla="*/ 902 w 1099"/>
                <a:gd name="T17" fmla="*/ 0 h 1099"/>
                <a:gd name="T18" fmla="*/ 932 w 1099"/>
                <a:gd name="T19" fmla="*/ 285 h 1099"/>
                <a:gd name="T20" fmla="*/ 859 w 1099"/>
                <a:gd name="T21" fmla="*/ 285 h 1099"/>
                <a:gd name="T22" fmla="*/ 793 w 1099"/>
                <a:gd name="T23" fmla="*/ 351 h 1099"/>
                <a:gd name="T24" fmla="*/ 793 w 1099"/>
                <a:gd name="T25" fmla="*/ 400 h 1099"/>
                <a:gd name="T26" fmla="*/ 932 w 1099"/>
                <a:gd name="T27" fmla="*/ 400 h 1099"/>
                <a:gd name="T28" fmla="*/ 932 w 1099"/>
                <a:gd name="T29" fmla="*/ 550 h 1099"/>
                <a:gd name="T30" fmla="*/ 793 w 1099"/>
                <a:gd name="T31" fmla="*/ 550 h 1099"/>
                <a:gd name="T32" fmla="*/ 793 w 1099"/>
                <a:gd name="T33" fmla="*/ 1010 h 1099"/>
                <a:gd name="T34" fmla="*/ 596 w 1099"/>
                <a:gd name="T35" fmla="*/ 1010 h 1099"/>
                <a:gd name="T36" fmla="*/ 596 w 1099"/>
                <a:gd name="T37" fmla="*/ 550 h 1099"/>
                <a:gd name="T38" fmla="*/ 470 w 1099"/>
                <a:gd name="T39" fmla="*/ 550 h 1099"/>
                <a:gd name="T40" fmla="*/ 470 w 1099"/>
                <a:gd name="T41" fmla="*/ 400 h 1099"/>
                <a:gd name="T42" fmla="*/ 596 w 1099"/>
                <a:gd name="T43" fmla="*/ 400 h 1099"/>
                <a:gd name="T44" fmla="*/ 596 w 1099"/>
                <a:gd name="T45" fmla="*/ 311 h 1099"/>
                <a:gd name="T46" fmla="*/ 772 w 1099"/>
                <a:gd name="T47" fmla="*/ 135 h 1099"/>
                <a:gd name="T48" fmla="*/ 932 w 1099"/>
                <a:gd name="T49" fmla="*/ 135 h 1099"/>
                <a:gd name="T50" fmla="*/ 932 w 1099"/>
                <a:gd name="T51" fmla="*/ 285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99" h="1099">
                  <a:moveTo>
                    <a:pt x="902" y="0"/>
                  </a:moveTo>
                  <a:cubicBezTo>
                    <a:pt x="197" y="0"/>
                    <a:pt x="197" y="0"/>
                    <a:pt x="197" y="0"/>
                  </a:cubicBezTo>
                  <a:cubicBezTo>
                    <a:pt x="88" y="0"/>
                    <a:pt x="0" y="88"/>
                    <a:pt x="0" y="197"/>
                  </a:cubicBezTo>
                  <a:cubicBezTo>
                    <a:pt x="0" y="902"/>
                    <a:pt x="0" y="902"/>
                    <a:pt x="0" y="902"/>
                  </a:cubicBezTo>
                  <a:cubicBezTo>
                    <a:pt x="0" y="1010"/>
                    <a:pt x="88" y="1099"/>
                    <a:pt x="197" y="1099"/>
                  </a:cubicBezTo>
                  <a:cubicBezTo>
                    <a:pt x="902" y="1099"/>
                    <a:pt x="902" y="1099"/>
                    <a:pt x="902" y="1099"/>
                  </a:cubicBezTo>
                  <a:cubicBezTo>
                    <a:pt x="1010" y="1099"/>
                    <a:pt x="1099" y="1010"/>
                    <a:pt x="1099" y="902"/>
                  </a:cubicBezTo>
                  <a:cubicBezTo>
                    <a:pt x="1099" y="197"/>
                    <a:pt x="1099" y="197"/>
                    <a:pt x="1099" y="197"/>
                  </a:cubicBezTo>
                  <a:cubicBezTo>
                    <a:pt x="1099" y="88"/>
                    <a:pt x="1010" y="0"/>
                    <a:pt x="902" y="0"/>
                  </a:cubicBezTo>
                  <a:close/>
                  <a:moveTo>
                    <a:pt x="932" y="285"/>
                  </a:moveTo>
                  <a:cubicBezTo>
                    <a:pt x="932" y="285"/>
                    <a:pt x="932" y="285"/>
                    <a:pt x="859" y="285"/>
                  </a:cubicBezTo>
                  <a:cubicBezTo>
                    <a:pt x="822" y="285"/>
                    <a:pt x="793" y="314"/>
                    <a:pt x="793" y="351"/>
                  </a:cubicBezTo>
                  <a:cubicBezTo>
                    <a:pt x="793" y="351"/>
                    <a:pt x="793" y="351"/>
                    <a:pt x="793" y="400"/>
                  </a:cubicBezTo>
                  <a:cubicBezTo>
                    <a:pt x="793" y="400"/>
                    <a:pt x="793" y="400"/>
                    <a:pt x="932" y="400"/>
                  </a:cubicBezTo>
                  <a:cubicBezTo>
                    <a:pt x="932" y="400"/>
                    <a:pt x="932" y="400"/>
                    <a:pt x="932" y="550"/>
                  </a:cubicBezTo>
                  <a:cubicBezTo>
                    <a:pt x="932" y="550"/>
                    <a:pt x="932" y="550"/>
                    <a:pt x="793" y="550"/>
                  </a:cubicBezTo>
                  <a:cubicBezTo>
                    <a:pt x="793" y="550"/>
                    <a:pt x="793" y="550"/>
                    <a:pt x="793" y="1010"/>
                  </a:cubicBezTo>
                  <a:cubicBezTo>
                    <a:pt x="793" y="1010"/>
                    <a:pt x="793" y="1010"/>
                    <a:pt x="596" y="1010"/>
                  </a:cubicBezTo>
                  <a:cubicBezTo>
                    <a:pt x="596" y="1010"/>
                    <a:pt x="596" y="1010"/>
                    <a:pt x="596" y="550"/>
                  </a:cubicBezTo>
                  <a:cubicBezTo>
                    <a:pt x="596" y="550"/>
                    <a:pt x="596" y="550"/>
                    <a:pt x="470" y="550"/>
                  </a:cubicBezTo>
                  <a:cubicBezTo>
                    <a:pt x="470" y="550"/>
                    <a:pt x="470" y="550"/>
                    <a:pt x="470" y="400"/>
                  </a:cubicBezTo>
                  <a:cubicBezTo>
                    <a:pt x="470" y="400"/>
                    <a:pt x="470" y="400"/>
                    <a:pt x="596" y="400"/>
                  </a:cubicBezTo>
                  <a:cubicBezTo>
                    <a:pt x="596" y="400"/>
                    <a:pt x="596" y="400"/>
                    <a:pt x="596" y="311"/>
                  </a:cubicBezTo>
                  <a:cubicBezTo>
                    <a:pt x="596" y="214"/>
                    <a:pt x="675" y="135"/>
                    <a:pt x="772" y="135"/>
                  </a:cubicBezTo>
                  <a:cubicBezTo>
                    <a:pt x="772" y="135"/>
                    <a:pt x="772" y="135"/>
                    <a:pt x="932" y="135"/>
                  </a:cubicBezTo>
                  <a:cubicBezTo>
                    <a:pt x="932" y="135"/>
                    <a:pt x="932" y="135"/>
                    <a:pt x="932" y="2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79" name="Group 78"/>
          <p:cNvGrpSpPr/>
          <p:nvPr/>
        </p:nvGrpSpPr>
        <p:grpSpPr>
          <a:xfrm>
            <a:off x="6265476" y="3192462"/>
            <a:ext cx="1517152" cy="1517153"/>
            <a:chOff x="6265476" y="3192462"/>
            <a:chExt cx="1517152" cy="1517153"/>
          </a:xfrm>
          <a:solidFill>
            <a:schemeClr val="accent2">
              <a:lumMod val="75000"/>
            </a:schemeClr>
          </a:solidFill>
        </p:grpSpPr>
        <p:sp>
          <p:nvSpPr>
            <p:cNvPr id="80" name="Rectangle 79"/>
            <p:cNvSpPr/>
            <p:nvPr/>
          </p:nvSpPr>
          <p:spPr bwMode="auto">
            <a:xfrm>
              <a:off x="626547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Weather forecasting</a:t>
              </a:r>
            </a:p>
          </p:txBody>
        </p:sp>
        <p:grpSp>
          <p:nvGrpSpPr>
            <p:cNvPr id="81" name="Group 80"/>
            <p:cNvGrpSpPr>
              <a:grpSpLocks noChangeAspect="1"/>
            </p:cNvGrpSpPr>
            <p:nvPr/>
          </p:nvGrpSpPr>
          <p:grpSpPr>
            <a:xfrm>
              <a:off x="6610429" y="3403896"/>
              <a:ext cx="819863" cy="693196"/>
              <a:chOff x="-88900" y="4770438"/>
              <a:chExt cx="1500188" cy="1268412"/>
            </a:xfrm>
            <a:grpFill/>
          </p:grpSpPr>
          <p:sp>
            <p:nvSpPr>
              <p:cNvPr id="82" name="Freeform 73"/>
              <p:cNvSpPr>
                <a:spLocks noEditPoints="1"/>
              </p:cNvSpPr>
              <p:nvPr/>
            </p:nvSpPr>
            <p:spPr bwMode="auto">
              <a:xfrm>
                <a:off x="-88900" y="4770438"/>
                <a:ext cx="1500188" cy="828675"/>
              </a:xfrm>
              <a:custGeom>
                <a:avLst/>
                <a:gdLst>
                  <a:gd name="T0" fmla="*/ 312 w 400"/>
                  <a:gd name="T1" fmla="*/ 221 h 221"/>
                  <a:gd name="T2" fmla="*/ 45 w 400"/>
                  <a:gd name="T3" fmla="*/ 221 h 221"/>
                  <a:gd name="T4" fmla="*/ 0 w 400"/>
                  <a:gd name="T5" fmla="*/ 176 h 221"/>
                  <a:gd name="T6" fmla="*/ 34 w 400"/>
                  <a:gd name="T7" fmla="*/ 132 h 221"/>
                  <a:gd name="T8" fmla="*/ 87 w 400"/>
                  <a:gd name="T9" fmla="*/ 92 h 221"/>
                  <a:gd name="T10" fmla="*/ 183 w 400"/>
                  <a:gd name="T11" fmla="*/ 0 h 221"/>
                  <a:gd name="T12" fmla="*/ 270 w 400"/>
                  <a:gd name="T13" fmla="*/ 55 h 221"/>
                  <a:gd name="T14" fmla="*/ 312 w 400"/>
                  <a:gd name="T15" fmla="*/ 44 h 221"/>
                  <a:gd name="T16" fmla="*/ 400 w 400"/>
                  <a:gd name="T17" fmla="*/ 133 h 221"/>
                  <a:gd name="T18" fmla="*/ 312 w 400"/>
                  <a:gd name="T19" fmla="*/ 221 h 221"/>
                  <a:gd name="T20" fmla="*/ 45 w 400"/>
                  <a:gd name="T21" fmla="*/ 162 h 221"/>
                  <a:gd name="T22" fmla="*/ 31 w 400"/>
                  <a:gd name="T23" fmla="*/ 176 h 221"/>
                  <a:gd name="T24" fmla="*/ 45 w 400"/>
                  <a:gd name="T25" fmla="*/ 190 h 221"/>
                  <a:gd name="T26" fmla="*/ 312 w 400"/>
                  <a:gd name="T27" fmla="*/ 190 h 221"/>
                  <a:gd name="T28" fmla="*/ 369 w 400"/>
                  <a:gd name="T29" fmla="*/ 133 h 221"/>
                  <a:gd name="T30" fmla="*/ 312 w 400"/>
                  <a:gd name="T31" fmla="*/ 76 h 221"/>
                  <a:gd name="T32" fmla="*/ 272 w 400"/>
                  <a:gd name="T33" fmla="*/ 91 h 221"/>
                  <a:gd name="T34" fmla="*/ 252 w 400"/>
                  <a:gd name="T35" fmla="*/ 111 h 221"/>
                  <a:gd name="T36" fmla="*/ 246 w 400"/>
                  <a:gd name="T37" fmla="*/ 83 h 221"/>
                  <a:gd name="T38" fmla="*/ 183 w 400"/>
                  <a:gd name="T39" fmla="*/ 31 h 221"/>
                  <a:gd name="T40" fmla="*/ 118 w 400"/>
                  <a:gd name="T41" fmla="*/ 96 h 221"/>
                  <a:gd name="T42" fmla="*/ 118 w 400"/>
                  <a:gd name="T43" fmla="*/ 105 h 221"/>
                  <a:gd name="T44" fmla="*/ 121 w 400"/>
                  <a:gd name="T45" fmla="*/ 126 h 221"/>
                  <a:gd name="T46" fmla="*/ 100 w 400"/>
                  <a:gd name="T47" fmla="*/ 123 h 221"/>
                  <a:gd name="T48" fmla="*/ 94 w 400"/>
                  <a:gd name="T49" fmla="*/ 122 h 221"/>
                  <a:gd name="T50" fmla="*/ 61 w 400"/>
                  <a:gd name="T51" fmla="*/ 149 h 221"/>
                  <a:gd name="T52" fmla="*/ 59 w 400"/>
                  <a:gd name="T53" fmla="*/ 162 h 221"/>
                  <a:gd name="T54" fmla="*/ 46 w 400"/>
                  <a:gd name="T55" fmla="*/ 162 h 221"/>
                  <a:gd name="T56" fmla="*/ 45 w 400"/>
                  <a:gd name="T57" fmla="*/ 16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1">
                    <a:moveTo>
                      <a:pt x="312" y="221"/>
                    </a:moveTo>
                    <a:cubicBezTo>
                      <a:pt x="45" y="221"/>
                      <a:pt x="45" y="221"/>
                      <a:pt x="45" y="221"/>
                    </a:cubicBezTo>
                    <a:cubicBezTo>
                      <a:pt x="20" y="221"/>
                      <a:pt x="0" y="201"/>
                      <a:pt x="0" y="176"/>
                    </a:cubicBezTo>
                    <a:cubicBezTo>
                      <a:pt x="0" y="155"/>
                      <a:pt x="15" y="137"/>
                      <a:pt x="34" y="132"/>
                    </a:cubicBezTo>
                    <a:cubicBezTo>
                      <a:pt x="43" y="110"/>
                      <a:pt x="63" y="94"/>
                      <a:pt x="87" y="92"/>
                    </a:cubicBezTo>
                    <a:cubicBezTo>
                      <a:pt x="89" y="41"/>
                      <a:pt x="131" y="0"/>
                      <a:pt x="183" y="0"/>
                    </a:cubicBezTo>
                    <a:cubicBezTo>
                      <a:pt x="220" y="0"/>
                      <a:pt x="254" y="22"/>
                      <a:pt x="270" y="55"/>
                    </a:cubicBezTo>
                    <a:cubicBezTo>
                      <a:pt x="282" y="48"/>
                      <a:pt x="297" y="44"/>
                      <a:pt x="312" y="44"/>
                    </a:cubicBezTo>
                    <a:cubicBezTo>
                      <a:pt x="360" y="44"/>
                      <a:pt x="400" y="84"/>
                      <a:pt x="400" y="133"/>
                    </a:cubicBezTo>
                    <a:cubicBezTo>
                      <a:pt x="400" y="181"/>
                      <a:pt x="360" y="221"/>
                      <a:pt x="312" y="221"/>
                    </a:cubicBezTo>
                    <a:close/>
                    <a:moveTo>
                      <a:pt x="45" y="162"/>
                    </a:moveTo>
                    <a:cubicBezTo>
                      <a:pt x="37" y="162"/>
                      <a:pt x="31" y="168"/>
                      <a:pt x="31" y="176"/>
                    </a:cubicBezTo>
                    <a:cubicBezTo>
                      <a:pt x="31" y="183"/>
                      <a:pt x="37" y="190"/>
                      <a:pt x="45" y="190"/>
                    </a:cubicBezTo>
                    <a:cubicBezTo>
                      <a:pt x="312" y="190"/>
                      <a:pt x="312" y="190"/>
                      <a:pt x="312" y="190"/>
                    </a:cubicBezTo>
                    <a:cubicBezTo>
                      <a:pt x="343" y="190"/>
                      <a:pt x="369" y="164"/>
                      <a:pt x="369" y="133"/>
                    </a:cubicBezTo>
                    <a:cubicBezTo>
                      <a:pt x="369" y="101"/>
                      <a:pt x="343" y="76"/>
                      <a:pt x="312" y="76"/>
                    </a:cubicBezTo>
                    <a:cubicBezTo>
                      <a:pt x="297" y="76"/>
                      <a:pt x="283" y="81"/>
                      <a:pt x="272" y="91"/>
                    </a:cubicBezTo>
                    <a:cubicBezTo>
                      <a:pt x="252" y="111"/>
                      <a:pt x="252" y="111"/>
                      <a:pt x="252" y="111"/>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3"/>
                      <a:pt x="100" y="123"/>
                      <a:pt x="100" y="123"/>
                    </a:cubicBezTo>
                    <a:cubicBezTo>
                      <a:pt x="98" y="122"/>
                      <a:pt x="96" y="122"/>
                      <a:pt x="94" y="122"/>
                    </a:cubicBezTo>
                    <a:cubicBezTo>
                      <a:pt x="78" y="122"/>
                      <a:pt x="64" y="134"/>
                      <a:pt x="61" y="149"/>
                    </a:cubicBezTo>
                    <a:cubicBezTo>
                      <a:pt x="59" y="162"/>
                      <a:pt x="59" y="162"/>
                      <a:pt x="59" y="162"/>
                    </a:cubicBezTo>
                    <a:cubicBezTo>
                      <a:pt x="46" y="162"/>
                      <a:pt x="46" y="162"/>
                      <a:pt x="46" y="162"/>
                    </a:cubicBezTo>
                    <a:cubicBezTo>
                      <a:pt x="45" y="162"/>
                      <a:pt x="45" y="162"/>
                      <a:pt x="45"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83" name="Freeform 75"/>
              <p:cNvSpPr>
                <a:spLocks/>
              </p:cNvSpPr>
              <p:nvPr/>
            </p:nvSpPr>
            <p:spPr bwMode="auto">
              <a:xfrm>
                <a:off x="123825" y="5727700"/>
                <a:ext cx="230188" cy="311150"/>
              </a:xfrm>
              <a:custGeom>
                <a:avLst/>
                <a:gdLst>
                  <a:gd name="T0" fmla="*/ 61 w 61"/>
                  <a:gd name="T1" fmla="*/ 0 h 83"/>
                  <a:gd name="T2" fmla="*/ 57 w 61"/>
                  <a:gd name="T3" fmla="*/ 52 h 83"/>
                  <a:gd name="T4" fmla="*/ 18 w 61"/>
                  <a:gd name="T5" fmla="*/ 73 h 83"/>
                  <a:gd name="T6" fmla="*/ 18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6" y="20"/>
                      <a:pt x="59" y="30"/>
                      <a:pt x="57" y="52"/>
                    </a:cubicBezTo>
                    <a:cubicBezTo>
                      <a:pt x="56" y="73"/>
                      <a:pt x="34" y="83"/>
                      <a:pt x="18" y="73"/>
                    </a:cubicBezTo>
                    <a:cubicBezTo>
                      <a:pt x="3" y="64"/>
                      <a:pt x="0" y="41"/>
                      <a:pt x="18" y="29"/>
                    </a:cubicBezTo>
                    <a:cubicBezTo>
                      <a:pt x="36" y="17"/>
                      <a:pt x="46" y="15"/>
                      <a:pt x="6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84" name="Freeform 77"/>
              <p:cNvSpPr>
                <a:spLocks/>
              </p:cNvSpPr>
              <p:nvPr/>
            </p:nvSpPr>
            <p:spPr bwMode="auto">
              <a:xfrm>
                <a:off x="536575" y="5727700"/>
                <a:ext cx="225425" cy="311150"/>
              </a:xfrm>
              <a:custGeom>
                <a:avLst/>
                <a:gdLst>
                  <a:gd name="T0" fmla="*/ 60 w 60"/>
                  <a:gd name="T1" fmla="*/ 0 h 83"/>
                  <a:gd name="T2" fmla="*/ 56 w 60"/>
                  <a:gd name="T3" fmla="*/ 52 h 83"/>
                  <a:gd name="T4" fmla="*/ 17 w 60"/>
                  <a:gd name="T5" fmla="*/ 73 h 83"/>
                  <a:gd name="T6" fmla="*/ 17 w 60"/>
                  <a:gd name="T7" fmla="*/ 29 h 83"/>
                  <a:gd name="T8" fmla="*/ 60 w 60"/>
                  <a:gd name="T9" fmla="*/ 0 h 83"/>
                </a:gdLst>
                <a:ahLst/>
                <a:cxnLst>
                  <a:cxn ang="0">
                    <a:pos x="T0" y="T1"/>
                  </a:cxn>
                  <a:cxn ang="0">
                    <a:pos x="T2" y="T3"/>
                  </a:cxn>
                  <a:cxn ang="0">
                    <a:pos x="T4" y="T5"/>
                  </a:cxn>
                  <a:cxn ang="0">
                    <a:pos x="T6" y="T7"/>
                  </a:cxn>
                  <a:cxn ang="0">
                    <a:pos x="T8" y="T9"/>
                  </a:cxn>
                </a:cxnLst>
                <a:rect l="0" t="0" r="r" b="b"/>
                <a:pathLst>
                  <a:path w="60" h="83">
                    <a:moveTo>
                      <a:pt x="60" y="0"/>
                    </a:moveTo>
                    <a:cubicBezTo>
                      <a:pt x="54" y="20"/>
                      <a:pt x="57" y="30"/>
                      <a:pt x="56" y="52"/>
                    </a:cubicBezTo>
                    <a:cubicBezTo>
                      <a:pt x="54" y="73"/>
                      <a:pt x="33" y="83"/>
                      <a:pt x="17" y="73"/>
                    </a:cubicBezTo>
                    <a:cubicBezTo>
                      <a:pt x="1" y="64"/>
                      <a:pt x="0" y="41"/>
                      <a:pt x="17" y="29"/>
                    </a:cubicBezTo>
                    <a:cubicBezTo>
                      <a:pt x="36" y="17"/>
                      <a:pt x="45" y="15"/>
                      <a:pt x="6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85" name="Freeform 79"/>
              <p:cNvSpPr>
                <a:spLocks/>
              </p:cNvSpPr>
              <p:nvPr/>
            </p:nvSpPr>
            <p:spPr bwMode="auto">
              <a:xfrm>
                <a:off x="949325" y="5727700"/>
                <a:ext cx="228600" cy="311150"/>
              </a:xfrm>
              <a:custGeom>
                <a:avLst/>
                <a:gdLst>
                  <a:gd name="T0" fmla="*/ 61 w 61"/>
                  <a:gd name="T1" fmla="*/ 0 h 83"/>
                  <a:gd name="T2" fmla="*/ 57 w 61"/>
                  <a:gd name="T3" fmla="*/ 52 h 83"/>
                  <a:gd name="T4" fmla="*/ 18 w 61"/>
                  <a:gd name="T5" fmla="*/ 73 h 83"/>
                  <a:gd name="T6" fmla="*/ 17 w 61"/>
                  <a:gd name="T7" fmla="*/ 29 h 83"/>
                  <a:gd name="T8" fmla="*/ 61 w 61"/>
                  <a:gd name="T9" fmla="*/ 0 h 83"/>
                </a:gdLst>
                <a:ahLst/>
                <a:cxnLst>
                  <a:cxn ang="0">
                    <a:pos x="T0" y="T1"/>
                  </a:cxn>
                  <a:cxn ang="0">
                    <a:pos x="T2" y="T3"/>
                  </a:cxn>
                  <a:cxn ang="0">
                    <a:pos x="T4" y="T5"/>
                  </a:cxn>
                  <a:cxn ang="0">
                    <a:pos x="T6" y="T7"/>
                  </a:cxn>
                  <a:cxn ang="0">
                    <a:pos x="T8" y="T9"/>
                  </a:cxn>
                </a:cxnLst>
                <a:rect l="0" t="0" r="r" b="b"/>
                <a:pathLst>
                  <a:path w="61" h="83">
                    <a:moveTo>
                      <a:pt x="61" y="0"/>
                    </a:moveTo>
                    <a:cubicBezTo>
                      <a:pt x="55" y="20"/>
                      <a:pt x="58" y="30"/>
                      <a:pt x="57" y="52"/>
                    </a:cubicBezTo>
                    <a:cubicBezTo>
                      <a:pt x="55" y="73"/>
                      <a:pt x="34" y="83"/>
                      <a:pt x="18" y="73"/>
                    </a:cubicBezTo>
                    <a:cubicBezTo>
                      <a:pt x="2" y="64"/>
                      <a:pt x="0" y="41"/>
                      <a:pt x="17" y="29"/>
                    </a:cubicBezTo>
                    <a:cubicBezTo>
                      <a:pt x="35" y="17"/>
                      <a:pt x="46" y="15"/>
                      <a:pt x="6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grpSp>
      <p:grpSp>
        <p:nvGrpSpPr>
          <p:cNvPr id="86" name="Group 85"/>
          <p:cNvGrpSpPr/>
          <p:nvPr/>
        </p:nvGrpSpPr>
        <p:grpSpPr>
          <a:xfrm>
            <a:off x="7877106" y="3192462"/>
            <a:ext cx="1517152" cy="1517153"/>
            <a:chOff x="7877106" y="3192462"/>
            <a:chExt cx="1517152" cy="1517153"/>
          </a:xfrm>
          <a:solidFill>
            <a:schemeClr val="accent2">
              <a:lumMod val="75000"/>
            </a:schemeClr>
          </a:solidFill>
        </p:grpSpPr>
        <p:sp>
          <p:nvSpPr>
            <p:cNvPr id="87" name="Rectangle 86"/>
            <p:cNvSpPr/>
            <p:nvPr/>
          </p:nvSpPr>
          <p:spPr bwMode="auto">
            <a:xfrm>
              <a:off x="787710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Healthcare outcomes</a:t>
              </a:r>
            </a:p>
          </p:txBody>
        </p:sp>
        <p:sp>
          <p:nvSpPr>
            <p:cNvPr id="88" name="Freeform 677"/>
            <p:cNvSpPr>
              <a:spLocks noChangeAspect="1" noEditPoints="1"/>
            </p:cNvSpPr>
            <p:nvPr/>
          </p:nvSpPr>
          <p:spPr bwMode="auto">
            <a:xfrm>
              <a:off x="8379062" y="3454699"/>
              <a:ext cx="513239" cy="657664"/>
            </a:xfrm>
            <a:custGeom>
              <a:avLst/>
              <a:gdLst>
                <a:gd name="T0" fmla="*/ 186 w 266"/>
                <a:gd name="T1" fmla="*/ 128 h 341"/>
                <a:gd name="T2" fmla="*/ 133 w 266"/>
                <a:gd name="T3" fmla="*/ 181 h 341"/>
                <a:gd name="T4" fmla="*/ 80 w 266"/>
                <a:gd name="T5" fmla="*/ 128 h 341"/>
                <a:gd name="T6" fmla="*/ 133 w 266"/>
                <a:gd name="T7" fmla="*/ 75 h 341"/>
                <a:gd name="T8" fmla="*/ 186 w 266"/>
                <a:gd name="T9" fmla="*/ 128 h 341"/>
                <a:gd name="T10" fmla="*/ 133 w 266"/>
                <a:gd name="T11" fmla="*/ 0 h 341"/>
                <a:gd name="T12" fmla="*/ 216 w 266"/>
                <a:gd name="T13" fmla="*/ 33 h 341"/>
                <a:gd name="T14" fmla="*/ 187 w 266"/>
                <a:gd name="T15" fmla="*/ 88 h 341"/>
                <a:gd name="T16" fmla="*/ 133 w 266"/>
                <a:gd name="T17" fmla="*/ 62 h 341"/>
                <a:gd name="T18" fmla="*/ 79 w 266"/>
                <a:gd name="T19" fmla="*/ 88 h 341"/>
                <a:gd name="T20" fmla="*/ 50 w 266"/>
                <a:gd name="T21" fmla="*/ 34 h 341"/>
                <a:gd name="T22" fmla="*/ 133 w 266"/>
                <a:gd name="T23" fmla="*/ 0 h 341"/>
                <a:gd name="T24" fmla="*/ 125 w 266"/>
                <a:gd name="T25" fmla="*/ 53 h 341"/>
                <a:gd name="T26" fmla="*/ 141 w 266"/>
                <a:gd name="T27" fmla="*/ 53 h 341"/>
                <a:gd name="T28" fmla="*/ 141 w 266"/>
                <a:gd name="T29" fmla="*/ 39 h 341"/>
                <a:gd name="T30" fmla="*/ 155 w 266"/>
                <a:gd name="T31" fmla="*/ 39 h 341"/>
                <a:gd name="T32" fmla="*/ 155 w 266"/>
                <a:gd name="T33" fmla="*/ 23 h 341"/>
                <a:gd name="T34" fmla="*/ 141 w 266"/>
                <a:gd name="T35" fmla="*/ 23 h 341"/>
                <a:gd name="T36" fmla="*/ 141 w 266"/>
                <a:gd name="T37" fmla="*/ 9 h 341"/>
                <a:gd name="T38" fmla="*/ 125 w 266"/>
                <a:gd name="T39" fmla="*/ 9 h 341"/>
                <a:gd name="T40" fmla="*/ 125 w 266"/>
                <a:gd name="T41" fmla="*/ 23 h 341"/>
                <a:gd name="T42" fmla="*/ 111 w 266"/>
                <a:gd name="T43" fmla="*/ 23 h 341"/>
                <a:gd name="T44" fmla="*/ 111 w 266"/>
                <a:gd name="T45" fmla="*/ 39 h 341"/>
                <a:gd name="T46" fmla="*/ 125 w 266"/>
                <a:gd name="T47" fmla="*/ 39 h 341"/>
                <a:gd name="T48" fmla="*/ 125 w 266"/>
                <a:gd name="T49" fmla="*/ 53 h 341"/>
                <a:gd name="T50" fmla="*/ 64 w 266"/>
                <a:gd name="T51" fmla="*/ 275 h 341"/>
                <a:gd name="T52" fmla="*/ 77 w 266"/>
                <a:gd name="T53" fmla="*/ 275 h 341"/>
                <a:gd name="T54" fmla="*/ 58 w 266"/>
                <a:gd name="T55" fmla="*/ 341 h 341"/>
                <a:gd name="T56" fmla="*/ 209 w 266"/>
                <a:gd name="T57" fmla="*/ 341 h 341"/>
                <a:gd name="T58" fmla="*/ 189 w 266"/>
                <a:gd name="T59" fmla="*/ 275 h 341"/>
                <a:gd name="T60" fmla="*/ 203 w 266"/>
                <a:gd name="T61" fmla="*/ 275 h 341"/>
                <a:gd name="T62" fmla="*/ 222 w 266"/>
                <a:gd name="T63" fmla="*/ 341 h 341"/>
                <a:gd name="T64" fmla="*/ 266 w 266"/>
                <a:gd name="T65" fmla="*/ 341 h 341"/>
                <a:gd name="T66" fmla="*/ 236 w 266"/>
                <a:gd name="T67" fmla="*/ 241 h 341"/>
                <a:gd name="T68" fmla="*/ 175 w 266"/>
                <a:gd name="T69" fmla="*/ 195 h 341"/>
                <a:gd name="T70" fmla="*/ 93 w 266"/>
                <a:gd name="T71" fmla="*/ 195 h 341"/>
                <a:gd name="T72" fmla="*/ 30 w 266"/>
                <a:gd name="T73" fmla="*/ 241 h 341"/>
                <a:gd name="T74" fmla="*/ 0 w 266"/>
                <a:gd name="T75" fmla="*/ 341 h 341"/>
                <a:gd name="T76" fmla="*/ 44 w 266"/>
                <a:gd name="T77" fmla="*/ 341 h 341"/>
                <a:gd name="T78" fmla="*/ 64 w 266"/>
                <a:gd name="T79" fmla="*/ 27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 h="341">
                  <a:moveTo>
                    <a:pt x="186" y="128"/>
                  </a:moveTo>
                  <a:cubicBezTo>
                    <a:pt x="186" y="157"/>
                    <a:pt x="162" y="181"/>
                    <a:pt x="133" y="181"/>
                  </a:cubicBezTo>
                  <a:cubicBezTo>
                    <a:pt x="104" y="181"/>
                    <a:pt x="80" y="157"/>
                    <a:pt x="80" y="128"/>
                  </a:cubicBezTo>
                  <a:cubicBezTo>
                    <a:pt x="80" y="99"/>
                    <a:pt x="104" y="75"/>
                    <a:pt x="133" y="75"/>
                  </a:cubicBezTo>
                  <a:cubicBezTo>
                    <a:pt x="162" y="75"/>
                    <a:pt x="186" y="99"/>
                    <a:pt x="186" y="128"/>
                  </a:cubicBezTo>
                  <a:close/>
                  <a:moveTo>
                    <a:pt x="133" y="0"/>
                  </a:moveTo>
                  <a:cubicBezTo>
                    <a:pt x="156" y="0"/>
                    <a:pt x="195" y="10"/>
                    <a:pt x="216" y="33"/>
                  </a:cubicBezTo>
                  <a:cubicBezTo>
                    <a:pt x="187" y="88"/>
                    <a:pt x="187" y="88"/>
                    <a:pt x="187" y="88"/>
                  </a:cubicBezTo>
                  <a:cubicBezTo>
                    <a:pt x="175" y="72"/>
                    <a:pt x="155" y="62"/>
                    <a:pt x="133" y="62"/>
                  </a:cubicBezTo>
                  <a:cubicBezTo>
                    <a:pt x="111" y="62"/>
                    <a:pt x="92" y="72"/>
                    <a:pt x="79" y="88"/>
                  </a:cubicBezTo>
                  <a:cubicBezTo>
                    <a:pt x="50" y="34"/>
                    <a:pt x="50" y="34"/>
                    <a:pt x="50" y="34"/>
                  </a:cubicBezTo>
                  <a:cubicBezTo>
                    <a:pt x="75" y="10"/>
                    <a:pt x="109" y="0"/>
                    <a:pt x="133" y="0"/>
                  </a:cubicBezTo>
                  <a:close/>
                  <a:moveTo>
                    <a:pt x="125" y="53"/>
                  </a:moveTo>
                  <a:cubicBezTo>
                    <a:pt x="141" y="53"/>
                    <a:pt x="141" y="53"/>
                    <a:pt x="141" y="53"/>
                  </a:cubicBezTo>
                  <a:cubicBezTo>
                    <a:pt x="141" y="39"/>
                    <a:pt x="141" y="39"/>
                    <a:pt x="141" y="39"/>
                  </a:cubicBezTo>
                  <a:cubicBezTo>
                    <a:pt x="155" y="39"/>
                    <a:pt x="155" y="39"/>
                    <a:pt x="155" y="39"/>
                  </a:cubicBezTo>
                  <a:cubicBezTo>
                    <a:pt x="155" y="23"/>
                    <a:pt x="155" y="23"/>
                    <a:pt x="155" y="23"/>
                  </a:cubicBezTo>
                  <a:cubicBezTo>
                    <a:pt x="141" y="23"/>
                    <a:pt x="141" y="23"/>
                    <a:pt x="141" y="23"/>
                  </a:cubicBezTo>
                  <a:cubicBezTo>
                    <a:pt x="141" y="9"/>
                    <a:pt x="141" y="9"/>
                    <a:pt x="141" y="9"/>
                  </a:cubicBezTo>
                  <a:cubicBezTo>
                    <a:pt x="125" y="9"/>
                    <a:pt x="125" y="9"/>
                    <a:pt x="125" y="9"/>
                  </a:cubicBezTo>
                  <a:cubicBezTo>
                    <a:pt x="125" y="23"/>
                    <a:pt x="125" y="23"/>
                    <a:pt x="125" y="23"/>
                  </a:cubicBezTo>
                  <a:cubicBezTo>
                    <a:pt x="111" y="23"/>
                    <a:pt x="111" y="23"/>
                    <a:pt x="111" y="23"/>
                  </a:cubicBezTo>
                  <a:cubicBezTo>
                    <a:pt x="111" y="39"/>
                    <a:pt x="111" y="39"/>
                    <a:pt x="111" y="39"/>
                  </a:cubicBezTo>
                  <a:cubicBezTo>
                    <a:pt x="125" y="39"/>
                    <a:pt x="125" y="39"/>
                    <a:pt x="125" y="39"/>
                  </a:cubicBezTo>
                  <a:lnTo>
                    <a:pt x="125" y="53"/>
                  </a:lnTo>
                  <a:close/>
                  <a:moveTo>
                    <a:pt x="64" y="275"/>
                  </a:moveTo>
                  <a:cubicBezTo>
                    <a:pt x="77" y="275"/>
                    <a:pt x="77" y="275"/>
                    <a:pt x="77" y="275"/>
                  </a:cubicBezTo>
                  <a:cubicBezTo>
                    <a:pt x="58" y="341"/>
                    <a:pt x="58" y="341"/>
                    <a:pt x="58" y="341"/>
                  </a:cubicBezTo>
                  <a:cubicBezTo>
                    <a:pt x="209" y="341"/>
                    <a:pt x="209" y="341"/>
                    <a:pt x="209" y="341"/>
                  </a:cubicBezTo>
                  <a:cubicBezTo>
                    <a:pt x="189" y="275"/>
                    <a:pt x="189" y="275"/>
                    <a:pt x="189" y="275"/>
                  </a:cubicBezTo>
                  <a:cubicBezTo>
                    <a:pt x="203" y="275"/>
                    <a:pt x="203" y="275"/>
                    <a:pt x="203" y="275"/>
                  </a:cubicBezTo>
                  <a:cubicBezTo>
                    <a:pt x="222" y="341"/>
                    <a:pt x="222" y="341"/>
                    <a:pt x="222" y="341"/>
                  </a:cubicBezTo>
                  <a:cubicBezTo>
                    <a:pt x="266" y="341"/>
                    <a:pt x="266" y="341"/>
                    <a:pt x="266" y="341"/>
                  </a:cubicBezTo>
                  <a:cubicBezTo>
                    <a:pt x="236" y="241"/>
                    <a:pt x="236" y="241"/>
                    <a:pt x="236" y="241"/>
                  </a:cubicBezTo>
                  <a:cubicBezTo>
                    <a:pt x="232" y="225"/>
                    <a:pt x="211" y="196"/>
                    <a:pt x="175" y="195"/>
                  </a:cubicBezTo>
                  <a:cubicBezTo>
                    <a:pt x="93" y="195"/>
                    <a:pt x="93" y="195"/>
                    <a:pt x="93" y="195"/>
                  </a:cubicBezTo>
                  <a:cubicBezTo>
                    <a:pt x="56" y="195"/>
                    <a:pt x="35" y="225"/>
                    <a:pt x="30" y="241"/>
                  </a:cubicBezTo>
                  <a:cubicBezTo>
                    <a:pt x="0" y="341"/>
                    <a:pt x="0" y="341"/>
                    <a:pt x="0" y="341"/>
                  </a:cubicBezTo>
                  <a:cubicBezTo>
                    <a:pt x="44" y="341"/>
                    <a:pt x="44" y="341"/>
                    <a:pt x="44" y="341"/>
                  </a:cubicBezTo>
                  <a:lnTo>
                    <a:pt x="64" y="27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89" name="Group 88"/>
          <p:cNvGrpSpPr/>
          <p:nvPr/>
        </p:nvGrpSpPr>
        <p:grpSpPr>
          <a:xfrm>
            <a:off x="7877106" y="1592262"/>
            <a:ext cx="1517152" cy="1517153"/>
            <a:chOff x="7877106" y="1592262"/>
            <a:chExt cx="1517152" cy="1517153"/>
          </a:xfrm>
          <a:solidFill>
            <a:schemeClr val="accent2">
              <a:lumMod val="75000"/>
            </a:schemeClr>
          </a:solidFill>
        </p:grpSpPr>
        <p:sp>
          <p:nvSpPr>
            <p:cNvPr id="90" name="Rectangle 89"/>
            <p:cNvSpPr/>
            <p:nvPr/>
          </p:nvSpPr>
          <p:spPr bwMode="auto">
            <a:xfrm>
              <a:off x="787710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Predictive maintenance</a:t>
              </a:r>
            </a:p>
          </p:txBody>
        </p:sp>
        <p:sp>
          <p:nvSpPr>
            <p:cNvPr id="91" name="Freeform 81"/>
            <p:cNvSpPr>
              <a:spLocks noChangeAspect="1"/>
            </p:cNvSpPr>
            <p:nvPr/>
          </p:nvSpPr>
          <p:spPr bwMode="black">
            <a:xfrm>
              <a:off x="8337680" y="1707037"/>
              <a:ext cx="596002" cy="81153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B0F0"/>
                </a:solidFill>
                <a:effectLst/>
                <a:uLnTx/>
                <a:uFillTx/>
              </a:endParaRPr>
            </a:p>
          </p:txBody>
        </p:sp>
      </p:grpSp>
      <p:grpSp>
        <p:nvGrpSpPr>
          <p:cNvPr id="92" name="Group 91"/>
          <p:cNvGrpSpPr/>
          <p:nvPr/>
        </p:nvGrpSpPr>
        <p:grpSpPr>
          <a:xfrm>
            <a:off x="4653846" y="4792662"/>
            <a:ext cx="1517152" cy="1517153"/>
            <a:chOff x="4653846" y="4792662"/>
            <a:chExt cx="1517152" cy="1517153"/>
          </a:xfrm>
          <a:solidFill>
            <a:schemeClr val="accent2">
              <a:lumMod val="75000"/>
            </a:schemeClr>
          </a:solidFill>
        </p:grpSpPr>
        <p:sp>
          <p:nvSpPr>
            <p:cNvPr id="93" name="Rectangle 92"/>
            <p:cNvSpPr/>
            <p:nvPr/>
          </p:nvSpPr>
          <p:spPr bwMode="auto">
            <a:xfrm>
              <a:off x="465384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Targeted advertising</a:t>
              </a:r>
            </a:p>
          </p:txBody>
        </p:sp>
        <p:sp>
          <p:nvSpPr>
            <p:cNvPr id="94" name="Freeform 22"/>
            <p:cNvSpPr>
              <a:spLocks noChangeAspect="1" noEditPoints="1"/>
            </p:cNvSpPr>
            <p:nvPr/>
          </p:nvSpPr>
          <p:spPr bwMode="black">
            <a:xfrm>
              <a:off x="5071839" y="5028815"/>
              <a:ext cx="686366" cy="686185"/>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B0F0"/>
                </a:solidFill>
                <a:effectLst/>
                <a:uLnTx/>
                <a:uFillTx/>
              </a:endParaRPr>
            </a:p>
          </p:txBody>
        </p:sp>
      </p:grpSp>
      <p:grpSp>
        <p:nvGrpSpPr>
          <p:cNvPr id="95" name="Group 94"/>
          <p:cNvGrpSpPr/>
          <p:nvPr/>
        </p:nvGrpSpPr>
        <p:grpSpPr>
          <a:xfrm>
            <a:off x="4653846" y="3192462"/>
            <a:ext cx="1517152" cy="1517153"/>
            <a:chOff x="4653846" y="3192462"/>
            <a:chExt cx="1517152" cy="1517153"/>
          </a:xfrm>
          <a:solidFill>
            <a:schemeClr val="accent2">
              <a:lumMod val="75000"/>
            </a:schemeClr>
          </a:solidFill>
        </p:grpSpPr>
        <p:sp>
          <p:nvSpPr>
            <p:cNvPr id="96" name="Rectangle 95"/>
            <p:cNvSpPr/>
            <p:nvPr/>
          </p:nvSpPr>
          <p:spPr bwMode="auto">
            <a:xfrm>
              <a:off x="465384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Natural resource exploration</a:t>
              </a:r>
            </a:p>
          </p:txBody>
        </p:sp>
        <p:grpSp>
          <p:nvGrpSpPr>
            <p:cNvPr id="97" name="Group 18"/>
            <p:cNvGrpSpPr>
              <a:grpSpLocks noChangeAspect="1"/>
            </p:cNvGrpSpPr>
            <p:nvPr/>
          </p:nvGrpSpPr>
          <p:grpSpPr bwMode="auto">
            <a:xfrm>
              <a:off x="5200215" y="3454698"/>
              <a:ext cx="499273" cy="660101"/>
              <a:chOff x="7708" y="496"/>
              <a:chExt cx="714" cy="944"/>
            </a:xfrm>
            <a:grpFill/>
          </p:grpSpPr>
          <p:sp>
            <p:nvSpPr>
              <p:cNvPr id="98" name="Freeform 19"/>
              <p:cNvSpPr>
                <a:spLocks noEditPoints="1"/>
              </p:cNvSpPr>
              <p:nvPr/>
            </p:nvSpPr>
            <p:spPr bwMode="auto">
              <a:xfrm>
                <a:off x="8065" y="49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sp>
            <p:nvSpPr>
              <p:cNvPr id="99" name="Freeform 20"/>
              <p:cNvSpPr>
                <a:spLocks/>
              </p:cNvSpPr>
              <p:nvPr/>
            </p:nvSpPr>
            <p:spPr bwMode="auto">
              <a:xfrm>
                <a:off x="7708" y="496"/>
                <a:ext cx="714" cy="944"/>
              </a:xfrm>
              <a:custGeom>
                <a:avLst/>
                <a:gdLst>
                  <a:gd name="T0" fmla="*/ 151 w 302"/>
                  <a:gd name="T1" fmla="*/ 0 h 400"/>
                  <a:gd name="T2" fmla="*/ 258 w 302"/>
                  <a:gd name="T3" fmla="*/ 221 h 400"/>
                  <a:gd name="T4" fmla="*/ 151 w 302"/>
                  <a:gd name="T5" fmla="*/ 400 h 400"/>
                  <a:gd name="T6" fmla="*/ 44 w 302"/>
                  <a:gd name="T7" fmla="*/ 221 h 400"/>
                  <a:gd name="T8" fmla="*/ 151 w 302"/>
                  <a:gd name="T9" fmla="*/ 0 h 400"/>
                </a:gdLst>
                <a:ahLst/>
                <a:cxnLst>
                  <a:cxn ang="0">
                    <a:pos x="T0" y="T1"/>
                  </a:cxn>
                  <a:cxn ang="0">
                    <a:pos x="T2" y="T3"/>
                  </a:cxn>
                  <a:cxn ang="0">
                    <a:pos x="T4" y="T5"/>
                  </a:cxn>
                  <a:cxn ang="0">
                    <a:pos x="T6" y="T7"/>
                  </a:cxn>
                  <a:cxn ang="0">
                    <a:pos x="T8" y="T9"/>
                  </a:cxn>
                </a:cxnLst>
                <a:rect l="0" t="0" r="r" b="b"/>
                <a:pathLst>
                  <a:path w="302" h="400">
                    <a:moveTo>
                      <a:pt x="151" y="0"/>
                    </a:moveTo>
                    <a:cubicBezTo>
                      <a:pt x="177" y="95"/>
                      <a:pt x="213" y="129"/>
                      <a:pt x="258" y="221"/>
                    </a:cubicBezTo>
                    <a:cubicBezTo>
                      <a:pt x="302" y="310"/>
                      <a:pt x="237" y="400"/>
                      <a:pt x="151" y="400"/>
                    </a:cubicBezTo>
                    <a:cubicBezTo>
                      <a:pt x="65" y="400"/>
                      <a:pt x="0" y="310"/>
                      <a:pt x="44" y="221"/>
                    </a:cubicBezTo>
                    <a:cubicBezTo>
                      <a:pt x="89" y="129"/>
                      <a:pt x="125" y="95"/>
                      <a:pt x="15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grpSp>
      <p:grpSp>
        <p:nvGrpSpPr>
          <p:cNvPr id="100" name="Group 99"/>
          <p:cNvGrpSpPr/>
          <p:nvPr/>
        </p:nvGrpSpPr>
        <p:grpSpPr>
          <a:xfrm>
            <a:off x="1430586" y="4792662"/>
            <a:ext cx="1517152" cy="1517153"/>
            <a:chOff x="1430586" y="4792662"/>
            <a:chExt cx="1517152" cy="1517153"/>
          </a:xfrm>
          <a:solidFill>
            <a:schemeClr val="accent2">
              <a:lumMod val="75000"/>
            </a:schemeClr>
          </a:solidFill>
        </p:grpSpPr>
        <p:sp>
          <p:nvSpPr>
            <p:cNvPr id="101" name="Rectangle 100"/>
            <p:cNvSpPr/>
            <p:nvPr/>
          </p:nvSpPr>
          <p:spPr bwMode="auto">
            <a:xfrm>
              <a:off x="143058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Fraud </a:t>
              </a:r>
              <a:br>
                <a:rPr kumimoji="0" lang="en-US" sz="1400" b="0" i="0" u="none" strike="noStrike" kern="0" cap="none" spc="0" normalizeH="0" baseline="0" noProof="0" dirty="0">
                  <a:ln>
                    <a:noFill/>
                  </a:ln>
                  <a:solidFill>
                    <a:sysClr val="window" lastClr="FFFFFF"/>
                  </a:solidFill>
                  <a:effectLst/>
                  <a:uLnTx/>
                  <a:uFillTx/>
                  <a:cs typeface="Segoe UI" pitchFamily="34" charset="0"/>
                </a:rPr>
              </a:br>
              <a:r>
                <a:rPr kumimoji="0" lang="en-US" sz="1400" b="0" i="0" u="none" strike="noStrike" kern="0" cap="none" spc="0" normalizeH="0" baseline="0" noProof="0" dirty="0">
                  <a:ln>
                    <a:noFill/>
                  </a:ln>
                  <a:solidFill>
                    <a:sysClr val="window" lastClr="FFFFFF"/>
                  </a:solidFill>
                  <a:effectLst/>
                  <a:uLnTx/>
                  <a:uFillTx/>
                  <a:cs typeface="Segoe UI" pitchFamily="34" charset="0"/>
                </a:rPr>
                <a:t>detection</a:t>
              </a:r>
            </a:p>
          </p:txBody>
        </p:sp>
        <p:sp>
          <p:nvSpPr>
            <p:cNvPr id="102" name="Freeform 30"/>
            <p:cNvSpPr>
              <a:spLocks noChangeAspect="1" noEditPoints="1"/>
            </p:cNvSpPr>
            <p:nvPr/>
          </p:nvSpPr>
          <p:spPr bwMode="auto">
            <a:xfrm>
              <a:off x="1863236" y="5028815"/>
              <a:ext cx="604378" cy="711585"/>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nvGrpSpPr>
          <p:cNvPr id="106" name="Group 105"/>
          <p:cNvGrpSpPr/>
          <p:nvPr/>
        </p:nvGrpSpPr>
        <p:grpSpPr>
          <a:xfrm>
            <a:off x="4653846" y="1592262"/>
            <a:ext cx="1517152" cy="1517153"/>
            <a:chOff x="4653846" y="1592262"/>
            <a:chExt cx="1517152" cy="1517153"/>
          </a:xfrm>
          <a:solidFill>
            <a:schemeClr val="accent2">
              <a:lumMod val="75000"/>
            </a:schemeClr>
          </a:solidFill>
        </p:grpSpPr>
        <p:sp>
          <p:nvSpPr>
            <p:cNvPr id="107" name="Rectangle 106"/>
            <p:cNvSpPr/>
            <p:nvPr/>
          </p:nvSpPr>
          <p:spPr bwMode="auto">
            <a:xfrm>
              <a:off x="465384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Buyer propensity models</a:t>
              </a:r>
            </a:p>
          </p:txBody>
        </p:sp>
        <p:sp>
          <p:nvSpPr>
            <p:cNvPr id="108" name="Freeform 11"/>
            <p:cNvSpPr>
              <a:spLocks noEditPoints="1"/>
            </p:cNvSpPr>
            <p:nvPr/>
          </p:nvSpPr>
          <p:spPr bwMode="auto">
            <a:xfrm>
              <a:off x="4986133" y="2037809"/>
              <a:ext cx="852578" cy="389750"/>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endParaRPr>
            </a:p>
          </p:txBody>
        </p:sp>
      </p:grpSp>
      <p:grpSp>
        <p:nvGrpSpPr>
          <p:cNvPr id="109" name="Group 108"/>
          <p:cNvGrpSpPr/>
          <p:nvPr/>
        </p:nvGrpSpPr>
        <p:grpSpPr>
          <a:xfrm>
            <a:off x="1430586" y="3192462"/>
            <a:ext cx="1517152" cy="1517153"/>
            <a:chOff x="1430586" y="3192462"/>
            <a:chExt cx="1517152" cy="1517153"/>
          </a:xfrm>
          <a:solidFill>
            <a:schemeClr val="accent2">
              <a:lumMod val="75000"/>
            </a:schemeClr>
          </a:solidFill>
        </p:grpSpPr>
        <p:sp>
          <p:nvSpPr>
            <p:cNvPr id="110" name="Rectangle 109"/>
            <p:cNvSpPr/>
            <p:nvPr/>
          </p:nvSpPr>
          <p:spPr bwMode="auto">
            <a:xfrm>
              <a:off x="143058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Churn analysis</a:t>
              </a:r>
            </a:p>
          </p:txBody>
        </p:sp>
        <p:grpSp>
          <p:nvGrpSpPr>
            <p:cNvPr id="111" name="Group 110"/>
            <p:cNvGrpSpPr/>
            <p:nvPr/>
          </p:nvGrpSpPr>
          <p:grpSpPr>
            <a:xfrm>
              <a:off x="1844187" y="3546470"/>
              <a:ext cx="646144" cy="658655"/>
              <a:chOff x="2851150" y="2184438"/>
              <a:chExt cx="319219" cy="325400"/>
            </a:xfrm>
            <a:grpFill/>
          </p:grpSpPr>
          <p:sp>
            <p:nvSpPr>
              <p:cNvPr id="112" name="Freeform 106"/>
              <p:cNvSpPr>
                <a:spLocks/>
              </p:cNvSpPr>
              <p:nvPr/>
            </p:nvSpPr>
            <p:spPr bwMode="auto">
              <a:xfrm>
                <a:off x="2851150" y="2214563"/>
                <a:ext cx="296863" cy="295275"/>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3" name="Freeform 107"/>
              <p:cNvSpPr>
                <a:spLocks/>
              </p:cNvSpPr>
              <p:nvPr/>
            </p:nvSpPr>
            <p:spPr bwMode="auto">
              <a:xfrm>
                <a:off x="3024319" y="2184438"/>
                <a:ext cx="146050" cy="150813"/>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grpSp>
        <p:nvGrpSpPr>
          <p:cNvPr id="114" name="Group 113"/>
          <p:cNvGrpSpPr/>
          <p:nvPr/>
        </p:nvGrpSpPr>
        <p:grpSpPr>
          <a:xfrm>
            <a:off x="3042216" y="4792662"/>
            <a:ext cx="1517152" cy="1517153"/>
            <a:chOff x="3042216" y="4792662"/>
            <a:chExt cx="1517152" cy="1517153"/>
          </a:xfrm>
          <a:solidFill>
            <a:schemeClr val="accent2">
              <a:lumMod val="75000"/>
            </a:schemeClr>
          </a:solidFill>
        </p:grpSpPr>
        <p:sp>
          <p:nvSpPr>
            <p:cNvPr id="115" name="Rectangle 114"/>
            <p:cNvSpPr/>
            <p:nvPr/>
          </p:nvSpPr>
          <p:spPr bwMode="auto">
            <a:xfrm>
              <a:off x="304221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Life sciences research</a:t>
              </a:r>
            </a:p>
          </p:txBody>
        </p:sp>
        <p:grpSp>
          <p:nvGrpSpPr>
            <p:cNvPr id="116" name="Group 115"/>
            <p:cNvGrpSpPr/>
            <p:nvPr/>
          </p:nvGrpSpPr>
          <p:grpSpPr>
            <a:xfrm>
              <a:off x="3484542" y="4987948"/>
              <a:ext cx="579058" cy="752452"/>
              <a:chOff x="3201299" y="1823323"/>
              <a:chExt cx="223363" cy="290247"/>
            </a:xfrm>
            <a:grpFill/>
          </p:grpSpPr>
          <p:sp>
            <p:nvSpPr>
              <p:cNvPr id="117" name="Freeform 42"/>
              <p:cNvSpPr>
                <a:spLocks/>
              </p:cNvSpPr>
              <p:nvPr/>
            </p:nvSpPr>
            <p:spPr bwMode="auto">
              <a:xfrm>
                <a:off x="3201299" y="1971713"/>
                <a:ext cx="223363" cy="141857"/>
              </a:xfrm>
              <a:custGeom>
                <a:avLst/>
                <a:gdLst>
                  <a:gd name="T0" fmla="*/ 152 w 304"/>
                  <a:gd name="T1" fmla="*/ 99 h 193"/>
                  <a:gd name="T2" fmla="*/ 0 w 304"/>
                  <a:gd name="T3" fmla="*/ 0 h 193"/>
                  <a:gd name="T4" fmla="*/ 152 w 304"/>
                  <a:gd name="T5" fmla="*/ 161 h 193"/>
                  <a:gd name="T6" fmla="*/ 304 w 304"/>
                  <a:gd name="T7" fmla="*/ 0 h 193"/>
                  <a:gd name="T8" fmla="*/ 152 w 304"/>
                  <a:gd name="T9" fmla="*/ 99 h 193"/>
                </a:gdLst>
                <a:ahLst/>
                <a:cxnLst>
                  <a:cxn ang="0">
                    <a:pos x="T0" y="T1"/>
                  </a:cxn>
                  <a:cxn ang="0">
                    <a:pos x="T2" y="T3"/>
                  </a:cxn>
                  <a:cxn ang="0">
                    <a:pos x="T4" y="T5"/>
                  </a:cxn>
                  <a:cxn ang="0">
                    <a:pos x="T6" y="T7"/>
                  </a:cxn>
                  <a:cxn ang="0">
                    <a:pos x="T8" y="T9"/>
                  </a:cxn>
                </a:cxnLst>
                <a:rect l="0" t="0" r="r" b="b"/>
                <a:pathLst>
                  <a:path w="304" h="193">
                    <a:moveTo>
                      <a:pt x="152" y="99"/>
                    </a:moveTo>
                    <a:cubicBezTo>
                      <a:pt x="121" y="55"/>
                      <a:pt x="50" y="18"/>
                      <a:pt x="0" y="0"/>
                    </a:cubicBezTo>
                    <a:cubicBezTo>
                      <a:pt x="40" y="113"/>
                      <a:pt x="74" y="193"/>
                      <a:pt x="152" y="161"/>
                    </a:cubicBezTo>
                    <a:cubicBezTo>
                      <a:pt x="230" y="193"/>
                      <a:pt x="264" y="113"/>
                      <a:pt x="304" y="0"/>
                    </a:cubicBezTo>
                    <a:cubicBezTo>
                      <a:pt x="254" y="18"/>
                      <a:pt x="183" y="55"/>
                      <a:pt x="152" y="9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8" name="Freeform 43"/>
              <p:cNvSpPr>
                <a:spLocks/>
              </p:cNvSpPr>
              <p:nvPr/>
            </p:nvSpPr>
            <p:spPr bwMode="auto">
              <a:xfrm>
                <a:off x="3228364" y="1824256"/>
                <a:ext cx="133769" cy="158656"/>
              </a:xfrm>
              <a:custGeom>
                <a:avLst/>
                <a:gdLst>
                  <a:gd name="T0" fmla="*/ 30 w 182"/>
                  <a:gd name="T1" fmla="*/ 0 h 216"/>
                  <a:gd name="T2" fmla="*/ 126 w 182"/>
                  <a:gd name="T3" fmla="*/ 212 h 216"/>
                  <a:gd name="T4" fmla="*/ 30 w 182"/>
                  <a:gd name="T5" fmla="*/ 0 h 216"/>
                </a:gdLst>
                <a:ahLst/>
                <a:cxnLst>
                  <a:cxn ang="0">
                    <a:pos x="T0" y="T1"/>
                  </a:cxn>
                  <a:cxn ang="0">
                    <a:pos x="T2" y="T3"/>
                  </a:cxn>
                  <a:cxn ang="0">
                    <a:pos x="T4" y="T5"/>
                  </a:cxn>
                </a:cxnLst>
                <a:rect l="0" t="0" r="r" b="b"/>
                <a:pathLst>
                  <a:path w="182" h="216">
                    <a:moveTo>
                      <a:pt x="30" y="0"/>
                    </a:moveTo>
                    <a:cubicBezTo>
                      <a:pt x="94" y="54"/>
                      <a:pt x="182" y="159"/>
                      <a:pt x="126" y="212"/>
                    </a:cubicBezTo>
                    <a:cubicBezTo>
                      <a:pt x="0" y="216"/>
                      <a:pt x="8" y="126"/>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19" name="Freeform 45"/>
              <p:cNvSpPr>
                <a:spLocks/>
              </p:cNvSpPr>
              <p:nvPr/>
            </p:nvSpPr>
            <p:spPr bwMode="auto">
              <a:xfrm>
                <a:off x="3322624" y="1823323"/>
                <a:ext cx="72484" cy="152123"/>
              </a:xfrm>
              <a:custGeom>
                <a:avLst/>
                <a:gdLst>
                  <a:gd name="T0" fmla="*/ 76 w 99"/>
                  <a:gd name="T1" fmla="*/ 0 h 207"/>
                  <a:gd name="T2" fmla="*/ 0 w 99"/>
                  <a:gd name="T3" fmla="*/ 79 h 207"/>
                  <a:gd name="T4" fmla="*/ 35 w 99"/>
                  <a:gd name="T5" fmla="*/ 168 h 207"/>
                  <a:gd name="T6" fmla="*/ 27 w 99"/>
                  <a:gd name="T7" fmla="*/ 207 h 207"/>
                  <a:gd name="T8" fmla="*/ 76 w 99"/>
                  <a:gd name="T9" fmla="*/ 0 h 207"/>
                </a:gdLst>
                <a:ahLst/>
                <a:cxnLst>
                  <a:cxn ang="0">
                    <a:pos x="T0" y="T1"/>
                  </a:cxn>
                  <a:cxn ang="0">
                    <a:pos x="T2" y="T3"/>
                  </a:cxn>
                  <a:cxn ang="0">
                    <a:pos x="T4" y="T5"/>
                  </a:cxn>
                  <a:cxn ang="0">
                    <a:pos x="T6" y="T7"/>
                  </a:cxn>
                  <a:cxn ang="0">
                    <a:pos x="T8" y="T9"/>
                  </a:cxn>
                </a:cxnLst>
                <a:rect l="0" t="0" r="r" b="b"/>
                <a:pathLst>
                  <a:path w="99" h="207">
                    <a:moveTo>
                      <a:pt x="76" y="0"/>
                    </a:moveTo>
                    <a:cubicBezTo>
                      <a:pt x="51" y="20"/>
                      <a:pt x="23" y="49"/>
                      <a:pt x="0" y="79"/>
                    </a:cubicBezTo>
                    <a:cubicBezTo>
                      <a:pt x="23" y="112"/>
                      <a:pt x="34" y="142"/>
                      <a:pt x="35" y="168"/>
                    </a:cubicBezTo>
                    <a:cubicBezTo>
                      <a:pt x="36" y="183"/>
                      <a:pt x="33" y="196"/>
                      <a:pt x="27" y="207"/>
                    </a:cubicBezTo>
                    <a:cubicBezTo>
                      <a:pt x="99" y="186"/>
                      <a:pt x="92" y="105"/>
                      <a:pt x="7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grpSp>
        <p:nvGrpSpPr>
          <p:cNvPr id="120" name="Group 119"/>
          <p:cNvGrpSpPr/>
          <p:nvPr/>
        </p:nvGrpSpPr>
        <p:grpSpPr>
          <a:xfrm>
            <a:off x="9488736" y="1592262"/>
            <a:ext cx="1517152" cy="1517153"/>
            <a:chOff x="9488736" y="1592262"/>
            <a:chExt cx="1517152" cy="1517153"/>
          </a:xfrm>
          <a:solidFill>
            <a:schemeClr val="accent2">
              <a:lumMod val="75000"/>
            </a:schemeClr>
          </a:solidFill>
        </p:grpSpPr>
        <p:sp>
          <p:nvSpPr>
            <p:cNvPr id="121" name="Rectangle 120"/>
            <p:cNvSpPr/>
            <p:nvPr/>
          </p:nvSpPr>
          <p:spPr bwMode="auto">
            <a:xfrm>
              <a:off x="948873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Web app optimization</a:t>
              </a:r>
            </a:p>
          </p:txBody>
        </p:sp>
        <p:sp>
          <p:nvSpPr>
            <p:cNvPr id="122" name="Freeform 113"/>
            <p:cNvSpPr>
              <a:spLocks noEditPoints="1"/>
            </p:cNvSpPr>
            <p:nvPr/>
          </p:nvSpPr>
          <p:spPr bwMode="auto">
            <a:xfrm flipH="1">
              <a:off x="9928615" y="1826420"/>
              <a:ext cx="640080" cy="640080"/>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nvGrpSpPr>
          <p:cNvPr id="123" name="Group 122"/>
          <p:cNvGrpSpPr/>
          <p:nvPr/>
        </p:nvGrpSpPr>
        <p:grpSpPr>
          <a:xfrm>
            <a:off x="6265476" y="4792662"/>
            <a:ext cx="1517152" cy="1517153"/>
            <a:chOff x="6265476" y="4792662"/>
            <a:chExt cx="1517152" cy="1517153"/>
          </a:xfrm>
          <a:solidFill>
            <a:schemeClr val="accent2">
              <a:lumMod val="75000"/>
            </a:schemeClr>
          </a:solidFill>
        </p:grpSpPr>
        <p:sp>
          <p:nvSpPr>
            <p:cNvPr id="124" name="Rectangle 123"/>
            <p:cNvSpPr/>
            <p:nvPr/>
          </p:nvSpPr>
          <p:spPr bwMode="auto">
            <a:xfrm>
              <a:off x="626547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Network intrusion detection</a:t>
              </a:r>
            </a:p>
          </p:txBody>
        </p:sp>
        <p:sp>
          <p:nvSpPr>
            <p:cNvPr id="125" name="Freeform 89"/>
            <p:cNvSpPr>
              <a:spLocks noEditPoints="1"/>
            </p:cNvSpPr>
            <p:nvPr/>
          </p:nvSpPr>
          <p:spPr bwMode="black">
            <a:xfrm>
              <a:off x="6654307" y="502881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6" name="Group 125"/>
          <p:cNvGrpSpPr/>
          <p:nvPr/>
        </p:nvGrpSpPr>
        <p:grpSpPr>
          <a:xfrm>
            <a:off x="9488736" y="4792662"/>
            <a:ext cx="1517152" cy="1517153"/>
            <a:chOff x="9488736" y="4792662"/>
            <a:chExt cx="1517152" cy="1517153"/>
          </a:xfrm>
          <a:solidFill>
            <a:schemeClr val="accent2">
              <a:lumMod val="75000"/>
            </a:schemeClr>
          </a:solidFill>
        </p:grpSpPr>
        <p:sp>
          <p:nvSpPr>
            <p:cNvPr id="127" name="Rectangle 126"/>
            <p:cNvSpPr/>
            <p:nvPr/>
          </p:nvSpPr>
          <p:spPr bwMode="auto">
            <a:xfrm>
              <a:off x="948873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cs typeface="Segoe UI" pitchFamily="34" charset="0"/>
                </a:rPr>
                <a:t>Smart meter monitoring</a:t>
              </a:r>
            </a:p>
          </p:txBody>
        </p:sp>
        <p:grpSp>
          <p:nvGrpSpPr>
            <p:cNvPr id="128" name="Group 69"/>
            <p:cNvGrpSpPr>
              <a:grpSpLocks noChangeAspect="1"/>
            </p:cNvGrpSpPr>
            <p:nvPr/>
          </p:nvGrpSpPr>
          <p:grpSpPr bwMode="auto">
            <a:xfrm>
              <a:off x="9928615" y="5028815"/>
              <a:ext cx="684950" cy="624053"/>
              <a:chOff x="3229" y="1601"/>
              <a:chExt cx="1226" cy="1117"/>
            </a:xfrm>
            <a:grpFill/>
          </p:grpSpPr>
          <p:sp>
            <p:nvSpPr>
              <p:cNvPr id="129" name="Freeform 70"/>
              <p:cNvSpPr>
                <a:spLocks/>
              </p:cNvSpPr>
              <p:nvPr/>
            </p:nvSpPr>
            <p:spPr bwMode="auto">
              <a:xfrm>
                <a:off x="3501" y="1837"/>
                <a:ext cx="161" cy="524"/>
              </a:xfrm>
              <a:custGeom>
                <a:avLst/>
                <a:gdLst>
                  <a:gd name="T0" fmla="*/ 52 w 68"/>
                  <a:gd name="T1" fmla="*/ 222 h 222"/>
                  <a:gd name="T2" fmla="*/ 68 w 68"/>
                  <a:gd name="T3" fmla="*/ 194 h 222"/>
                  <a:gd name="T4" fmla="*/ 32 w 68"/>
                  <a:gd name="T5" fmla="*/ 111 h 222"/>
                  <a:gd name="T6" fmla="*/ 68 w 68"/>
                  <a:gd name="T7" fmla="*/ 28 h 222"/>
                  <a:gd name="T8" fmla="*/ 51 w 68"/>
                  <a:gd name="T9" fmla="*/ 0 h 222"/>
                  <a:gd name="T10" fmla="*/ 0 w 68"/>
                  <a:gd name="T11" fmla="*/ 111 h 222"/>
                  <a:gd name="T12" fmla="*/ 52 w 68"/>
                  <a:gd name="T13" fmla="*/ 222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52" y="222"/>
                    </a:moveTo>
                    <a:cubicBezTo>
                      <a:pt x="68" y="194"/>
                      <a:pt x="68" y="194"/>
                      <a:pt x="68" y="194"/>
                    </a:cubicBezTo>
                    <a:cubicBezTo>
                      <a:pt x="46" y="173"/>
                      <a:pt x="32" y="144"/>
                      <a:pt x="32" y="111"/>
                    </a:cubicBezTo>
                    <a:cubicBezTo>
                      <a:pt x="32" y="78"/>
                      <a:pt x="46" y="49"/>
                      <a:pt x="68" y="28"/>
                    </a:cubicBezTo>
                    <a:cubicBezTo>
                      <a:pt x="51" y="0"/>
                      <a:pt x="51" y="0"/>
                      <a:pt x="51" y="0"/>
                    </a:cubicBezTo>
                    <a:cubicBezTo>
                      <a:pt x="20" y="27"/>
                      <a:pt x="0" y="66"/>
                      <a:pt x="0" y="111"/>
                    </a:cubicBezTo>
                    <a:cubicBezTo>
                      <a:pt x="0" y="156"/>
                      <a:pt x="20" y="196"/>
                      <a:pt x="52"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0" name="Freeform 71"/>
              <p:cNvSpPr>
                <a:spLocks/>
              </p:cNvSpPr>
              <p:nvPr/>
            </p:nvSpPr>
            <p:spPr bwMode="auto">
              <a:xfrm>
                <a:off x="4023" y="1837"/>
                <a:ext cx="161" cy="524"/>
              </a:xfrm>
              <a:custGeom>
                <a:avLst/>
                <a:gdLst>
                  <a:gd name="T0" fmla="*/ 36 w 68"/>
                  <a:gd name="T1" fmla="*/ 111 h 222"/>
                  <a:gd name="T2" fmla="*/ 0 w 68"/>
                  <a:gd name="T3" fmla="*/ 194 h 222"/>
                  <a:gd name="T4" fmla="*/ 16 w 68"/>
                  <a:gd name="T5" fmla="*/ 222 h 222"/>
                  <a:gd name="T6" fmla="*/ 68 w 68"/>
                  <a:gd name="T7" fmla="*/ 111 h 222"/>
                  <a:gd name="T8" fmla="*/ 17 w 68"/>
                  <a:gd name="T9" fmla="*/ 0 h 222"/>
                  <a:gd name="T10" fmla="*/ 0 w 68"/>
                  <a:gd name="T11" fmla="*/ 28 h 222"/>
                  <a:gd name="T12" fmla="*/ 36 w 68"/>
                  <a:gd name="T13" fmla="*/ 111 h 222"/>
                </a:gdLst>
                <a:ahLst/>
                <a:cxnLst>
                  <a:cxn ang="0">
                    <a:pos x="T0" y="T1"/>
                  </a:cxn>
                  <a:cxn ang="0">
                    <a:pos x="T2" y="T3"/>
                  </a:cxn>
                  <a:cxn ang="0">
                    <a:pos x="T4" y="T5"/>
                  </a:cxn>
                  <a:cxn ang="0">
                    <a:pos x="T6" y="T7"/>
                  </a:cxn>
                  <a:cxn ang="0">
                    <a:pos x="T8" y="T9"/>
                  </a:cxn>
                  <a:cxn ang="0">
                    <a:pos x="T10" y="T11"/>
                  </a:cxn>
                  <a:cxn ang="0">
                    <a:pos x="T12" y="T13"/>
                  </a:cxn>
                </a:cxnLst>
                <a:rect l="0" t="0" r="r" b="b"/>
                <a:pathLst>
                  <a:path w="68" h="222">
                    <a:moveTo>
                      <a:pt x="36" y="111"/>
                    </a:moveTo>
                    <a:cubicBezTo>
                      <a:pt x="36" y="144"/>
                      <a:pt x="22" y="173"/>
                      <a:pt x="0" y="194"/>
                    </a:cubicBezTo>
                    <a:cubicBezTo>
                      <a:pt x="16" y="222"/>
                      <a:pt x="16" y="222"/>
                      <a:pt x="16" y="222"/>
                    </a:cubicBezTo>
                    <a:cubicBezTo>
                      <a:pt x="48" y="196"/>
                      <a:pt x="68" y="156"/>
                      <a:pt x="68" y="111"/>
                    </a:cubicBezTo>
                    <a:cubicBezTo>
                      <a:pt x="68" y="66"/>
                      <a:pt x="48" y="27"/>
                      <a:pt x="17" y="0"/>
                    </a:cubicBezTo>
                    <a:cubicBezTo>
                      <a:pt x="0" y="28"/>
                      <a:pt x="0" y="28"/>
                      <a:pt x="0" y="28"/>
                    </a:cubicBezTo>
                    <a:cubicBezTo>
                      <a:pt x="22" y="49"/>
                      <a:pt x="36" y="78"/>
                      <a:pt x="36"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1" name="Freeform 72"/>
              <p:cNvSpPr>
                <a:spLocks/>
              </p:cNvSpPr>
              <p:nvPr/>
            </p:nvSpPr>
            <p:spPr bwMode="auto">
              <a:xfrm>
                <a:off x="4092" y="1719"/>
                <a:ext cx="229" cy="761"/>
              </a:xfrm>
              <a:custGeom>
                <a:avLst/>
                <a:gdLst>
                  <a:gd name="T0" fmla="*/ 65 w 97"/>
                  <a:gd name="T1" fmla="*/ 161 h 322"/>
                  <a:gd name="T2" fmla="*/ 0 w 97"/>
                  <a:gd name="T3" fmla="*/ 294 h 322"/>
                  <a:gd name="T4" fmla="*/ 16 w 97"/>
                  <a:gd name="T5" fmla="*/ 322 h 322"/>
                  <a:gd name="T6" fmla="*/ 97 w 97"/>
                  <a:gd name="T7" fmla="*/ 161 h 322"/>
                  <a:gd name="T8" fmla="*/ 17 w 97"/>
                  <a:gd name="T9" fmla="*/ 0 h 322"/>
                  <a:gd name="T10" fmla="*/ 0 w 97"/>
                  <a:gd name="T11" fmla="*/ 28 h 322"/>
                  <a:gd name="T12" fmla="*/ 65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65" y="161"/>
                    </a:moveTo>
                    <a:cubicBezTo>
                      <a:pt x="65" y="215"/>
                      <a:pt x="39" y="263"/>
                      <a:pt x="0" y="294"/>
                    </a:cubicBezTo>
                    <a:cubicBezTo>
                      <a:pt x="16" y="322"/>
                      <a:pt x="16" y="322"/>
                      <a:pt x="16" y="322"/>
                    </a:cubicBezTo>
                    <a:cubicBezTo>
                      <a:pt x="65" y="285"/>
                      <a:pt x="97" y="227"/>
                      <a:pt x="97" y="161"/>
                    </a:cubicBezTo>
                    <a:cubicBezTo>
                      <a:pt x="97" y="95"/>
                      <a:pt x="65" y="37"/>
                      <a:pt x="17" y="0"/>
                    </a:cubicBezTo>
                    <a:cubicBezTo>
                      <a:pt x="0" y="28"/>
                      <a:pt x="0" y="28"/>
                      <a:pt x="0" y="28"/>
                    </a:cubicBezTo>
                    <a:cubicBezTo>
                      <a:pt x="39" y="59"/>
                      <a:pt x="65" y="107"/>
                      <a:pt x="65" y="1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2" name="Freeform 73"/>
              <p:cNvSpPr>
                <a:spLocks/>
              </p:cNvSpPr>
              <p:nvPr/>
            </p:nvSpPr>
            <p:spPr bwMode="auto">
              <a:xfrm>
                <a:off x="3364" y="1719"/>
                <a:ext cx="229" cy="761"/>
              </a:xfrm>
              <a:custGeom>
                <a:avLst/>
                <a:gdLst>
                  <a:gd name="T0" fmla="*/ 0 w 97"/>
                  <a:gd name="T1" fmla="*/ 161 h 322"/>
                  <a:gd name="T2" fmla="*/ 81 w 97"/>
                  <a:gd name="T3" fmla="*/ 322 h 322"/>
                  <a:gd name="T4" fmla="*/ 97 w 97"/>
                  <a:gd name="T5" fmla="*/ 294 h 322"/>
                  <a:gd name="T6" fmla="*/ 32 w 97"/>
                  <a:gd name="T7" fmla="*/ 161 h 322"/>
                  <a:gd name="T8" fmla="*/ 97 w 97"/>
                  <a:gd name="T9" fmla="*/ 28 h 322"/>
                  <a:gd name="T10" fmla="*/ 80 w 97"/>
                  <a:gd name="T11" fmla="*/ 0 h 322"/>
                  <a:gd name="T12" fmla="*/ 0 w 97"/>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97" h="322">
                    <a:moveTo>
                      <a:pt x="0" y="161"/>
                    </a:moveTo>
                    <a:cubicBezTo>
                      <a:pt x="0" y="227"/>
                      <a:pt x="32" y="285"/>
                      <a:pt x="81" y="322"/>
                    </a:cubicBezTo>
                    <a:cubicBezTo>
                      <a:pt x="97" y="294"/>
                      <a:pt x="97" y="294"/>
                      <a:pt x="97" y="294"/>
                    </a:cubicBezTo>
                    <a:cubicBezTo>
                      <a:pt x="58" y="263"/>
                      <a:pt x="32" y="215"/>
                      <a:pt x="32" y="161"/>
                    </a:cubicBezTo>
                    <a:cubicBezTo>
                      <a:pt x="32" y="107"/>
                      <a:pt x="58" y="59"/>
                      <a:pt x="97" y="28"/>
                    </a:cubicBezTo>
                    <a:cubicBezTo>
                      <a:pt x="80" y="0"/>
                      <a:pt x="80" y="0"/>
                      <a:pt x="80" y="0"/>
                    </a:cubicBezTo>
                    <a:cubicBezTo>
                      <a:pt x="32" y="37"/>
                      <a:pt x="0" y="95"/>
                      <a:pt x="0" y="1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3" name="Freeform 74"/>
              <p:cNvSpPr>
                <a:spLocks/>
              </p:cNvSpPr>
              <p:nvPr/>
            </p:nvSpPr>
            <p:spPr bwMode="auto">
              <a:xfrm>
                <a:off x="4160" y="1601"/>
                <a:ext cx="295" cy="997"/>
              </a:xfrm>
              <a:custGeom>
                <a:avLst/>
                <a:gdLst>
                  <a:gd name="T0" fmla="*/ 16 w 125"/>
                  <a:gd name="T1" fmla="*/ 0 h 422"/>
                  <a:gd name="T2" fmla="*/ 0 w 125"/>
                  <a:gd name="T3" fmla="*/ 28 h 422"/>
                  <a:gd name="T4" fmla="*/ 93 w 125"/>
                  <a:gd name="T5" fmla="*/ 211 h 422"/>
                  <a:gd name="T6" fmla="*/ 0 w 125"/>
                  <a:gd name="T7" fmla="*/ 394 h 422"/>
                  <a:gd name="T8" fmla="*/ 16 w 125"/>
                  <a:gd name="T9" fmla="*/ 422 h 422"/>
                  <a:gd name="T10" fmla="*/ 125 w 125"/>
                  <a:gd name="T11" fmla="*/ 211 h 422"/>
                  <a:gd name="T12" fmla="*/ 16 w 125"/>
                  <a:gd name="T13" fmla="*/ 0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6" y="0"/>
                    </a:moveTo>
                    <a:cubicBezTo>
                      <a:pt x="0" y="28"/>
                      <a:pt x="0" y="28"/>
                      <a:pt x="0" y="28"/>
                    </a:cubicBezTo>
                    <a:cubicBezTo>
                      <a:pt x="57" y="69"/>
                      <a:pt x="93" y="136"/>
                      <a:pt x="93" y="211"/>
                    </a:cubicBezTo>
                    <a:cubicBezTo>
                      <a:pt x="93" y="286"/>
                      <a:pt x="56" y="353"/>
                      <a:pt x="0" y="394"/>
                    </a:cubicBezTo>
                    <a:cubicBezTo>
                      <a:pt x="16" y="422"/>
                      <a:pt x="16" y="422"/>
                      <a:pt x="16" y="422"/>
                    </a:cubicBezTo>
                    <a:cubicBezTo>
                      <a:pt x="82" y="375"/>
                      <a:pt x="125" y="298"/>
                      <a:pt x="125" y="211"/>
                    </a:cubicBezTo>
                    <a:cubicBezTo>
                      <a:pt x="125" y="124"/>
                      <a:pt x="82" y="47"/>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4" name="Freeform 75"/>
              <p:cNvSpPr>
                <a:spLocks/>
              </p:cNvSpPr>
              <p:nvPr/>
            </p:nvSpPr>
            <p:spPr bwMode="auto">
              <a:xfrm>
                <a:off x="3229" y="1601"/>
                <a:ext cx="296" cy="997"/>
              </a:xfrm>
              <a:custGeom>
                <a:avLst/>
                <a:gdLst>
                  <a:gd name="T0" fmla="*/ 125 w 125"/>
                  <a:gd name="T1" fmla="*/ 394 h 422"/>
                  <a:gd name="T2" fmla="*/ 32 w 125"/>
                  <a:gd name="T3" fmla="*/ 211 h 422"/>
                  <a:gd name="T4" fmla="*/ 125 w 125"/>
                  <a:gd name="T5" fmla="*/ 28 h 422"/>
                  <a:gd name="T6" fmla="*/ 108 w 125"/>
                  <a:gd name="T7" fmla="*/ 0 h 422"/>
                  <a:gd name="T8" fmla="*/ 0 w 125"/>
                  <a:gd name="T9" fmla="*/ 211 h 422"/>
                  <a:gd name="T10" fmla="*/ 109 w 125"/>
                  <a:gd name="T11" fmla="*/ 422 h 422"/>
                  <a:gd name="T12" fmla="*/ 125 w 125"/>
                  <a:gd name="T13" fmla="*/ 394 h 422"/>
                </a:gdLst>
                <a:ahLst/>
                <a:cxnLst>
                  <a:cxn ang="0">
                    <a:pos x="T0" y="T1"/>
                  </a:cxn>
                  <a:cxn ang="0">
                    <a:pos x="T2" y="T3"/>
                  </a:cxn>
                  <a:cxn ang="0">
                    <a:pos x="T4" y="T5"/>
                  </a:cxn>
                  <a:cxn ang="0">
                    <a:pos x="T6" y="T7"/>
                  </a:cxn>
                  <a:cxn ang="0">
                    <a:pos x="T8" y="T9"/>
                  </a:cxn>
                  <a:cxn ang="0">
                    <a:pos x="T10" y="T11"/>
                  </a:cxn>
                  <a:cxn ang="0">
                    <a:pos x="T12" y="T13"/>
                  </a:cxn>
                </a:cxnLst>
                <a:rect l="0" t="0" r="r" b="b"/>
                <a:pathLst>
                  <a:path w="125" h="422">
                    <a:moveTo>
                      <a:pt x="125" y="394"/>
                    </a:moveTo>
                    <a:cubicBezTo>
                      <a:pt x="69" y="353"/>
                      <a:pt x="32" y="286"/>
                      <a:pt x="32" y="211"/>
                    </a:cubicBezTo>
                    <a:cubicBezTo>
                      <a:pt x="32" y="136"/>
                      <a:pt x="68" y="69"/>
                      <a:pt x="125" y="28"/>
                    </a:cubicBezTo>
                    <a:cubicBezTo>
                      <a:pt x="108" y="0"/>
                      <a:pt x="108" y="0"/>
                      <a:pt x="108" y="0"/>
                    </a:cubicBezTo>
                    <a:cubicBezTo>
                      <a:pt x="43" y="47"/>
                      <a:pt x="0" y="124"/>
                      <a:pt x="0" y="211"/>
                    </a:cubicBezTo>
                    <a:cubicBezTo>
                      <a:pt x="0" y="298"/>
                      <a:pt x="43" y="375"/>
                      <a:pt x="109" y="422"/>
                    </a:cubicBezTo>
                    <a:lnTo>
                      <a:pt x="125" y="3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sp>
            <p:nvSpPr>
              <p:cNvPr id="135" name="Freeform 76"/>
              <p:cNvSpPr>
                <a:spLocks/>
              </p:cNvSpPr>
              <p:nvPr/>
            </p:nvSpPr>
            <p:spPr bwMode="auto">
              <a:xfrm>
                <a:off x="3723" y="1979"/>
                <a:ext cx="239" cy="739"/>
              </a:xfrm>
              <a:custGeom>
                <a:avLst/>
                <a:gdLst>
                  <a:gd name="T0" fmla="*/ 101 w 101"/>
                  <a:gd name="T1" fmla="*/ 51 h 313"/>
                  <a:gd name="T2" fmla="*/ 50 w 101"/>
                  <a:gd name="T3" fmla="*/ 0 h 313"/>
                  <a:gd name="T4" fmla="*/ 0 w 101"/>
                  <a:gd name="T5" fmla="*/ 51 h 313"/>
                  <a:gd name="T6" fmla="*/ 39 w 101"/>
                  <a:gd name="T7" fmla="*/ 100 h 313"/>
                  <a:gd name="T8" fmla="*/ 16 w 101"/>
                  <a:gd name="T9" fmla="*/ 273 h 313"/>
                  <a:gd name="T10" fmla="*/ 50 w 101"/>
                  <a:gd name="T11" fmla="*/ 313 h 313"/>
                  <a:gd name="T12" fmla="*/ 51 w 101"/>
                  <a:gd name="T13" fmla="*/ 313 h 313"/>
                  <a:gd name="T14" fmla="*/ 85 w 101"/>
                  <a:gd name="T15" fmla="*/ 273 h 313"/>
                  <a:gd name="T16" fmla="*/ 62 w 101"/>
                  <a:gd name="T17" fmla="*/ 100 h 313"/>
                  <a:gd name="T18" fmla="*/ 101 w 101"/>
                  <a:gd name="T19" fmla="*/ 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313">
                    <a:moveTo>
                      <a:pt x="101" y="51"/>
                    </a:moveTo>
                    <a:cubicBezTo>
                      <a:pt x="101" y="23"/>
                      <a:pt x="78" y="0"/>
                      <a:pt x="50" y="0"/>
                    </a:cubicBezTo>
                    <a:cubicBezTo>
                      <a:pt x="23" y="0"/>
                      <a:pt x="0" y="23"/>
                      <a:pt x="0" y="51"/>
                    </a:cubicBezTo>
                    <a:cubicBezTo>
                      <a:pt x="0" y="75"/>
                      <a:pt x="16" y="95"/>
                      <a:pt x="39" y="100"/>
                    </a:cubicBezTo>
                    <a:cubicBezTo>
                      <a:pt x="16" y="273"/>
                      <a:pt x="16" y="273"/>
                      <a:pt x="16" y="273"/>
                    </a:cubicBezTo>
                    <a:cubicBezTo>
                      <a:pt x="13" y="295"/>
                      <a:pt x="28" y="313"/>
                      <a:pt x="50" y="313"/>
                    </a:cubicBezTo>
                    <a:cubicBezTo>
                      <a:pt x="51" y="313"/>
                      <a:pt x="51" y="313"/>
                      <a:pt x="51" y="313"/>
                    </a:cubicBezTo>
                    <a:cubicBezTo>
                      <a:pt x="73" y="313"/>
                      <a:pt x="88" y="295"/>
                      <a:pt x="85" y="273"/>
                    </a:cubicBezTo>
                    <a:cubicBezTo>
                      <a:pt x="62" y="100"/>
                      <a:pt x="62" y="100"/>
                      <a:pt x="62" y="100"/>
                    </a:cubicBezTo>
                    <a:cubicBezTo>
                      <a:pt x="85" y="95"/>
                      <a:pt x="101" y="75"/>
                      <a:pt x="101"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grpSp>
        <p:nvGrpSpPr>
          <p:cNvPr id="136" name="Group 135"/>
          <p:cNvGrpSpPr/>
          <p:nvPr/>
        </p:nvGrpSpPr>
        <p:grpSpPr>
          <a:xfrm>
            <a:off x="7877106" y="4792662"/>
            <a:ext cx="1517152" cy="1519440"/>
            <a:chOff x="7877106" y="4792662"/>
            <a:chExt cx="1517152" cy="1519440"/>
          </a:xfrm>
          <a:solidFill>
            <a:schemeClr val="accent2">
              <a:lumMod val="50000"/>
            </a:schemeClr>
          </a:solidFill>
        </p:grpSpPr>
        <p:sp>
          <p:nvSpPr>
            <p:cNvPr id="137" name="Rectangle 136"/>
            <p:cNvSpPr/>
            <p:nvPr/>
          </p:nvSpPr>
          <p:spPr bwMode="auto">
            <a:xfrm>
              <a:off x="7877106" y="47926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38" name="Picture 1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459" y="5094740"/>
              <a:ext cx="890298" cy="1217362"/>
            </a:xfrm>
            <a:prstGeom prst="rect">
              <a:avLst/>
            </a:prstGeom>
            <a:grpFill/>
          </p:spPr>
        </p:pic>
      </p:grpSp>
      <p:grpSp>
        <p:nvGrpSpPr>
          <p:cNvPr id="139" name="Group 138"/>
          <p:cNvGrpSpPr/>
          <p:nvPr/>
        </p:nvGrpSpPr>
        <p:grpSpPr>
          <a:xfrm>
            <a:off x="1430586" y="1592262"/>
            <a:ext cx="1517152" cy="1517153"/>
            <a:chOff x="1430586" y="1592262"/>
            <a:chExt cx="1517152" cy="1517153"/>
          </a:xfrm>
          <a:solidFill>
            <a:schemeClr val="accent2">
              <a:lumMod val="50000"/>
            </a:schemeClr>
          </a:solidFill>
        </p:grpSpPr>
        <p:sp>
          <p:nvSpPr>
            <p:cNvPr id="140" name="Rectangle 139"/>
            <p:cNvSpPr/>
            <p:nvPr/>
          </p:nvSpPr>
          <p:spPr bwMode="auto">
            <a:xfrm>
              <a:off x="1430586" y="15922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1" name="Picture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336" y="1706083"/>
              <a:ext cx="1052707" cy="1306876"/>
            </a:xfrm>
            <a:prstGeom prst="rect">
              <a:avLst/>
            </a:prstGeom>
            <a:grpFill/>
          </p:spPr>
        </p:pic>
      </p:grpSp>
      <p:grpSp>
        <p:nvGrpSpPr>
          <p:cNvPr id="142" name="Group 141"/>
          <p:cNvGrpSpPr/>
          <p:nvPr/>
        </p:nvGrpSpPr>
        <p:grpSpPr>
          <a:xfrm>
            <a:off x="3042216" y="3192462"/>
            <a:ext cx="1517152" cy="1517153"/>
            <a:chOff x="3042216" y="3192462"/>
            <a:chExt cx="1517152" cy="1517153"/>
          </a:xfrm>
          <a:solidFill>
            <a:schemeClr val="accent2">
              <a:lumMod val="50000"/>
            </a:schemeClr>
          </a:solidFill>
        </p:grpSpPr>
        <p:sp>
          <p:nvSpPr>
            <p:cNvPr id="143" name="Rectangle 142"/>
            <p:cNvSpPr/>
            <p:nvPr/>
          </p:nvSpPr>
          <p:spPr bwMode="auto">
            <a:xfrm>
              <a:off x="304221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4" name="Picture 1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585" y="3256811"/>
              <a:ext cx="1019939" cy="1452804"/>
            </a:xfrm>
            <a:prstGeom prst="rect">
              <a:avLst/>
            </a:prstGeom>
            <a:grpFill/>
          </p:spPr>
        </p:pic>
      </p:grpSp>
      <p:grpSp>
        <p:nvGrpSpPr>
          <p:cNvPr id="145" name="Group 144"/>
          <p:cNvGrpSpPr/>
          <p:nvPr/>
        </p:nvGrpSpPr>
        <p:grpSpPr>
          <a:xfrm>
            <a:off x="9488736" y="3192462"/>
            <a:ext cx="1517152" cy="1517153"/>
            <a:chOff x="9488736" y="3192462"/>
            <a:chExt cx="1517152" cy="1517153"/>
          </a:xfrm>
          <a:solidFill>
            <a:schemeClr val="accent2">
              <a:lumMod val="50000"/>
            </a:schemeClr>
          </a:solidFill>
        </p:grpSpPr>
        <p:sp>
          <p:nvSpPr>
            <p:cNvPr id="146" name="Rectangle 145"/>
            <p:cNvSpPr/>
            <p:nvPr/>
          </p:nvSpPr>
          <p:spPr bwMode="auto">
            <a:xfrm>
              <a:off x="9488736" y="3192462"/>
              <a:ext cx="1517152" cy="151715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7" name="Picture 1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0996" y="3280861"/>
              <a:ext cx="992631" cy="1327799"/>
            </a:xfrm>
            <a:prstGeom prst="rect">
              <a:avLst/>
            </a:prstGeom>
            <a:grpFill/>
          </p:spPr>
        </p:pic>
      </p:grpSp>
    </p:spTree>
    <p:extLst>
      <p:ext uri="{BB962C8B-B14F-4D97-AF65-F5344CB8AC3E}">
        <p14:creationId xmlns:p14="http://schemas.microsoft.com/office/powerpoint/2010/main" val="267492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decel="100000" fill="hold" nodeType="withEffect">
                                  <p:stCondLst>
                                    <p:cond delay="200"/>
                                  </p:stCondLst>
                                  <p:childTnLst>
                                    <p:animMotion origin="layout" path="M -2.42788E-6 -4.22152E-7 L 0.06217 0.00068 " pathEditMode="relative" rAng="0" ptsTypes="AA">
                                      <p:cBhvr>
                                        <p:cTn id="9" dur="500" spd="-100000" fill="hold"/>
                                        <p:tgtEl>
                                          <p:spTgt spid="76"/>
                                        </p:tgtEl>
                                        <p:attrNameLst>
                                          <p:attrName>ppt_x</p:attrName>
                                          <p:attrName>ppt_y</p:attrName>
                                        </p:attrNameLst>
                                      </p:cBhvr>
                                      <p:rCtr x="3102" y="23"/>
                                    </p:animMotion>
                                  </p:childTnLst>
                                </p:cTn>
                              </p:par>
                              <p:par>
                                <p:cTn id="10" presetID="10" presetClass="entr" presetSubtype="0" fill="hold" nodeType="withEffect">
                                  <p:stCondLst>
                                    <p:cond delay="20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42" presetClass="path" presetSubtype="0" decel="100000" fill="hold" nodeType="withEffect">
                                  <p:stCondLst>
                                    <p:cond delay="200"/>
                                  </p:stCondLst>
                                  <p:childTnLst>
                                    <p:animMotion origin="layout" path="M 2.10365E-6 -1.48434E-6 L 0.06216 0.00068 " pathEditMode="relative" rAng="0" ptsTypes="AA">
                                      <p:cBhvr>
                                        <p:cTn id="14" dur="500" spd="-100000" fill="hold"/>
                                        <p:tgtEl>
                                          <p:spTgt spid="79"/>
                                        </p:tgtEl>
                                        <p:attrNameLst>
                                          <p:attrName>ppt_x</p:attrName>
                                          <p:attrName>ppt_y</p:attrName>
                                        </p:attrNameLst>
                                      </p:cBhvr>
                                      <p:rCtr x="3102" y="23"/>
                                    </p:animMotion>
                                  </p:childTnLst>
                                </p:cTn>
                              </p:par>
                              <p:par>
                                <p:cTn id="15" presetID="10" presetClass="entr" presetSubtype="0" fill="hold" nodeType="withEffect">
                                  <p:stCondLst>
                                    <p:cond delay="20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500"/>
                                        <p:tgtEl>
                                          <p:spTgt spid="123"/>
                                        </p:tgtEl>
                                      </p:cBhvr>
                                    </p:animEffect>
                                  </p:childTnLst>
                                </p:cTn>
                              </p:par>
                              <p:par>
                                <p:cTn id="18" presetID="42" presetClass="path" presetSubtype="0" decel="100000" fill="hold" nodeType="withEffect">
                                  <p:stCondLst>
                                    <p:cond delay="200"/>
                                  </p:stCondLst>
                                  <p:childTnLst>
                                    <p:animMotion origin="layout" path="M -2.42788E-6 -4.22152E-7 L 0.06217 0.00068 " pathEditMode="relative" rAng="0" ptsTypes="AA">
                                      <p:cBhvr>
                                        <p:cTn id="19" dur="500" spd="-100000" fill="hold"/>
                                        <p:tgtEl>
                                          <p:spTgt spid="123"/>
                                        </p:tgtEl>
                                        <p:attrNameLst>
                                          <p:attrName>ppt_x</p:attrName>
                                          <p:attrName>ppt_y</p:attrName>
                                        </p:attrNameLst>
                                      </p:cBhvr>
                                      <p:rCtr x="3102" y="23"/>
                                    </p:animMotion>
                                  </p:childTnLst>
                                </p:cTn>
                              </p:par>
                              <p:par>
                                <p:cTn id="20" presetID="10" presetClass="entr" presetSubtype="0" fill="hold" nodeType="withEffect">
                                  <p:stCondLst>
                                    <p:cond delay="40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42" presetClass="path" presetSubtype="0" decel="100000" fill="hold" nodeType="withEffect">
                                  <p:stCondLst>
                                    <p:cond delay="400"/>
                                  </p:stCondLst>
                                  <p:childTnLst>
                                    <p:animMotion origin="layout" path="M -2.42788E-6 -4.22152E-7 L 0.06217 0.00068 " pathEditMode="relative" rAng="0" ptsTypes="AA">
                                      <p:cBhvr>
                                        <p:cTn id="24" dur="500" spd="-100000" fill="hold"/>
                                        <p:tgtEl>
                                          <p:spTgt spid="89"/>
                                        </p:tgtEl>
                                        <p:attrNameLst>
                                          <p:attrName>ppt_x</p:attrName>
                                          <p:attrName>ppt_y</p:attrName>
                                        </p:attrNameLst>
                                      </p:cBhvr>
                                      <p:rCtr x="3102" y="23"/>
                                    </p:animMotion>
                                  </p:childTnLst>
                                </p:cTn>
                              </p:par>
                              <p:par>
                                <p:cTn id="25" presetID="10" presetClass="entr" presetSubtype="0" fill="hold" nodeType="withEffect">
                                  <p:stCondLst>
                                    <p:cond delay="40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42" presetClass="path" presetSubtype="0" decel="100000" fill="hold" nodeType="withEffect">
                                  <p:stCondLst>
                                    <p:cond delay="400"/>
                                  </p:stCondLst>
                                  <p:childTnLst>
                                    <p:animMotion origin="layout" path="M -2.42788E-6 -4.22152E-7 L 0.06217 0.00068 " pathEditMode="relative" rAng="0" ptsTypes="AA">
                                      <p:cBhvr>
                                        <p:cTn id="29" dur="500" spd="-100000" fill="hold"/>
                                        <p:tgtEl>
                                          <p:spTgt spid="86"/>
                                        </p:tgtEl>
                                        <p:attrNameLst>
                                          <p:attrName>ppt_x</p:attrName>
                                          <p:attrName>ppt_y</p:attrName>
                                        </p:attrNameLst>
                                      </p:cBhvr>
                                      <p:rCtr x="3102" y="23"/>
                                    </p:animMotion>
                                  </p:childTnLst>
                                </p:cTn>
                              </p:par>
                              <p:par>
                                <p:cTn id="30" presetID="10" presetClass="entr" presetSubtype="0" fill="hold" nodeType="withEffect">
                                  <p:stCondLst>
                                    <p:cond delay="400"/>
                                  </p:stCondLst>
                                  <p:childTnLst>
                                    <p:set>
                                      <p:cBhvr>
                                        <p:cTn id="31" dur="1" fill="hold">
                                          <p:stCondLst>
                                            <p:cond delay="0"/>
                                          </p:stCondLst>
                                        </p:cTn>
                                        <p:tgtEl>
                                          <p:spTgt spid="136"/>
                                        </p:tgtEl>
                                        <p:attrNameLst>
                                          <p:attrName>style.visibility</p:attrName>
                                        </p:attrNameLst>
                                      </p:cBhvr>
                                      <p:to>
                                        <p:strVal val="visible"/>
                                      </p:to>
                                    </p:set>
                                    <p:animEffect transition="in" filter="fade">
                                      <p:cBhvr>
                                        <p:cTn id="32" dur="500"/>
                                        <p:tgtEl>
                                          <p:spTgt spid="136"/>
                                        </p:tgtEl>
                                      </p:cBhvr>
                                    </p:animEffect>
                                  </p:childTnLst>
                                </p:cTn>
                              </p:par>
                              <p:par>
                                <p:cTn id="33" presetID="42" presetClass="path" presetSubtype="0" decel="100000" fill="hold" nodeType="withEffect">
                                  <p:stCondLst>
                                    <p:cond delay="400"/>
                                  </p:stCondLst>
                                  <p:childTnLst>
                                    <p:animMotion origin="layout" path="M -2.42788E-6 -4.22152E-7 L 0.06217 0.00068 " pathEditMode="relative" rAng="0" ptsTypes="AA">
                                      <p:cBhvr>
                                        <p:cTn id="34" dur="500" spd="-100000" fill="hold"/>
                                        <p:tgtEl>
                                          <p:spTgt spid="136"/>
                                        </p:tgtEl>
                                        <p:attrNameLst>
                                          <p:attrName>ppt_x</p:attrName>
                                          <p:attrName>ppt_y</p:attrName>
                                        </p:attrNameLst>
                                      </p:cBhvr>
                                      <p:rCtr x="3102" y="23"/>
                                    </p:animMotion>
                                  </p:childTnLst>
                                </p:cTn>
                              </p:par>
                              <p:par>
                                <p:cTn id="35" presetID="10" presetClass="entr" presetSubtype="0" fill="hold" nodeType="withEffect">
                                  <p:stCondLst>
                                    <p:cond delay="60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childTnLst>
                                </p:cTn>
                              </p:par>
                              <p:par>
                                <p:cTn id="38" presetID="42" presetClass="path" presetSubtype="0" decel="100000" fill="hold" nodeType="withEffect">
                                  <p:stCondLst>
                                    <p:cond delay="600"/>
                                  </p:stCondLst>
                                  <p:childTnLst>
                                    <p:animMotion origin="layout" path="M -2.42788E-6 -4.22152E-7 L 0.06217 0.00068 " pathEditMode="relative" rAng="0" ptsTypes="AA">
                                      <p:cBhvr>
                                        <p:cTn id="39" dur="500" spd="-100000" fill="hold"/>
                                        <p:tgtEl>
                                          <p:spTgt spid="126"/>
                                        </p:tgtEl>
                                        <p:attrNameLst>
                                          <p:attrName>ppt_x</p:attrName>
                                          <p:attrName>ppt_y</p:attrName>
                                        </p:attrNameLst>
                                      </p:cBhvr>
                                      <p:rCtr x="3102" y="23"/>
                                    </p:animMotion>
                                  </p:childTnLst>
                                </p:cTn>
                              </p:par>
                              <p:par>
                                <p:cTn id="40" presetID="10" presetClass="entr" presetSubtype="0" fill="hold" nodeType="withEffect">
                                  <p:stCondLst>
                                    <p:cond delay="600"/>
                                  </p:stCondLst>
                                  <p:childTnLst>
                                    <p:set>
                                      <p:cBhvr>
                                        <p:cTn id="41" dur="1" fill="hold">
                                          <p:stCondLst>
                                            <p:cond delay="0"/>
                                          </p:stCondLst>
                                        </p:cTn>
                                        <p:tgtEl>
                                          <p:spTgt spid="145"/>
                                        </p:tgtEl>
                                        <p:attrNameLst>
                                          <p:attrName>style.visibility</p:attrName>
                                        </p:attrNameLst>
                                      </p:cBhvr>
                                      <p:to>
                                        <p:strVal val="visible"/>
                                      </p:to>
                                    </p:set>
                                    <p:animEffect transition="in" filter="fade">
                                      <p:cBhvr>
                                        <p:cTn id="42" dur="500"/>
                                        <p:tgtEl>
                                          <p:spTgt spid="145"/>
                                        </p:tgtEl>
                                      </p:cBhvr>
                                    </p:animEffect>
                                  </p:childTnLst>
                                </p:cTn>
                              </p:par>
                              <p:par>
                                <p:cTn id="43" presetID="42" presetClass="path" presetSubtype="0" decel="100000" fill="hold" nodeType="withEffect">
                                  <p:stCondLst>
                                    <p:cond delay="600"/>
                                  </p:stCondLst>
                                  <p:childTnLst>
                                    <p:animMotion origin="layout" path="M -2.42788E-6 -4.22152E-7 L 0.06217 0.00068 " pathEditMode="relative" rAng="0" ptsTypes="AA">
                                      <p:cBhvr>
                                        <p:cTn id="44" dur="500" spd="-100000" fill="hold"/>
                                        <p:tgtEl>
                                          <p:spTgt spid="145"/>
                                        </p:tgtEl>
                                        <p:attrNameLst>
                                          <p:attrName>ppt_x</p:attrName>
                                          <p:attrName>ppt_y</p:attrName>
                                        </p:attrNameLst>
                                      </p:cBhvr>
                                      <p:rCtr x="3102" y="23"/>
                                    </p:animMotion>
                                  </p:childTnLst>
                                </p:cTn>
                              </p:par>
                              <p:par>
                                <p:cTn id="45" presetID="10" presetClass="entr" presetSubtype="0" fill="hold" nodeType="withEffect">
                                  <p:stCondLst>
                                    <p:cond delay="60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42" presetClass="path" presetSubtype="0" decel="100000" fill="hold" nodeType="withEffect">
                                  <p:stCondLst>
                                    <p:cond delay="600"/>
                                  </p:stCondLst>
                                  <p:childTnLst>
                                    <p:animMotion origin="layout" path="M -2.42788E-6 -4.22152E-7 L 0.06217 0.00068 " pathEditMode="relative" rAng="0" ptsTypes="AA">
                                      <p:cBhvr>
                                        <p:cTn id="49" dur="500" spd="-100000" fill="hold"/>
                                        <p:tgtEl>
                                          <p:spTgt spid="120"/>
                                        </p:tgtEl>
                                        <p:attrNameLst>
                                          <p:attrName>ppt_x</p:attrName>
                                          <p:attrName>ppt_y</p:attrName>
                                        </p:attrNameLst>
                                      </p:cBhvr>
                                      <p:rCtr x="3102" y="23"/>
                                    </p:animMotion>
                                  </p:childTnLst>
                                </p:cTn>
                              </p:par>
                              <p:par>
                                <p:cTn id="50" presetID="10" presetClass="entr" presetSubtype="0" fill="hold" nodeType="withEffect">
                                  <p:stCondLst>
                                    <p:cond delay="2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500"/>
                                        <p:tgtEl>
                                          <p:spTgt spid="106"/>
                                        </p:tgtEl>
                                      </p:cBhvr>
                                    </p:animEffect>
                                  </p:childTnLst>
                                </p:cTn>
                              </p:par>
                              <p:par>
                                <p:cTn id="53" presetID="35" presetClass="path" presetSubtype="0" decel="100000" fill="hold" nodeType="withEffect">
                                  <p:stCondLst>
                                    <p:cond delay="200"/>
                                  </p:stCondLst>
                                  <p:childTnLst>
                                    <p:animMotion origin="layout" path="M -4.45494E-6 -2.54653E-6 L -0.06369 -2.54653E-6 " pathEditMode="relative" rAng="0" ptsTypes="AA">
                                      <p:cBhvr>
                                        <p:cTn id="54" dur="500" spd="-100000" fill="hold"/>
                                        <p:tgtEl>
                                          <p:spTgt spid="106"/>
                                        </p:tgtEl>
                                        <p:attrNameLst>
                                          <p:attrName>ppt_x</p:attrName>
                                          <p:attrName>ppt_y</p:attrName>
                                        </p:attrNameLst>
                                      </p:cBhvr>
                                      <p:rCtr x="-3191" y="0"/>
                                    </p:animMotion>
                                  </p:childTnLst>
                                </p:cTn>
                              </p:par>
                              <p:par>
                                <p:cTn id="55" presetID="10" presetClass="entr" presetSubtype="0" fill="hold" nodeType="withEffect">
                                  <p:stCondLst>
                                    <p:cond delay="20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childTnLst>
                                </p:cTn>
                              </p:par>
                              <p:par>
                                <p:cTn id="58" presetID="35" presetClass="path" presetSubtype="0" decel="100000" fill="hold" nodeType="withEffect">
                                  <p:stCondLst>
                                    <p:cond delay="200"/>
                                  </p:stCondLst>
                                  <p:childTnLst>
                                    <p:animMotion origin="layout" path="M -4.45494E-6 -2.54653E-6 L -0.06369 -2.54653E-6 " pathEditMode="relative" rAng="0" ptsTypes="AA">
                                      <p:cBhvr>
                                        <p:cTn id="59" dur="500" spd="-100000" fill="hold"/>
                                        <p:tgtEl>
                                          <p:spTgt spid="95"/>
                                        </p:tgtEl>
                                        <p:attrNameLst>
                                          <p:attrName>ppt_x</p:attrName>
                                          <p:attrName>ppt_y</p:attrName>
                                        </p:attrNameLst>
                                      </p:cBhvr>
                                      <p:rCtr x="-3191" y="0"/>
                                    </p:animMotion>
                                  </p:childTnLst>
                                </p:cTn>
                              </p:par>
                              <p:par>
                                <p:cTn id="60" presetID="10" presetClass="entr" presetSubtype="0" fill="hold" nodeType="withEffect">
                                  <p:stCondLst>
                                    <p:cond delay="20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35" presetClass="path" presetSubtype="0" decel="100000" fill="hold" nodeType="withEffect">
                                  <p:stCondLst>
                                    <p:cond delay="200"/>
                                  </p:stCondLst>
                                  <p:childTnLst>
                                    <p:animMotion origin="layout" path="M -4.45494E-6 -2.54653E-6 L -0.06369 -2.54653E-6 " pathEditMode="relative" rAng="0" ptsTypes="AA">
                                      <p:cBhvr>
                                        <p:cTn id="64" dur="500" spd="-100000" fill="hold"/>
                                        <p:tgtEl>
                                          <p:spTgt spid="92"/>
                                        </p:tgtEl>
                                        <p:attrNameLst>
                                          <p:attrName>ppt_x</p:attrName>
                                          <p:attrName>ppt_y</p:attrName>
                                        </p:attrNameLst>
                                      </p:cBhvr>
                                      <p:rCtr x="-3191" y="0"/>
                                    </p:animMotion>
                                  </p:childTnLst>
                                </p:cTn>
                              </p:par>
                              <p:par>
                                <p:cTn id="65" presetID="10" presetClass="entr" presetSubtype="0" fill="hold" nodeType="withEffect">
                                  <p:stCondLst>
                                    <p:cond delay="4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35" presetClass="path" presetSubtype="0" decel="100000" fill="hold" nodeType="withEffect">
                                  <p:stCondLst>
                                    <p:cond delay="400"/>
                                  </p:stCondLst>
                                  <p:childTnLst>
                                    <p:animMotion origin="layout" path="M -4.45494E-6 -2.54653E-6 L -0.06369 -2.54653E-6 " pathEditMode="relative" rAng="0" ptsTypes="AA">
                                      <p:cBhvr>
                                        <p:cTn id="69" dur="500" spd="-100000" fill="hold"/>
                                        <p:tgtEl>
                                          <p:spTgt spid="114"/>
                                        </p:tgtEl>
                                        <p:attrNameLst>
                                          <p:attrName>ppt_x</p:attrName>
                                          <p:attrName>ppt_y</p:attrName>
                                        </p:attrNameLst>
                                      </p:cBhvr>
                                      <p:rCtr x="-3191" y="0"/>
                                    </p:animMotion>
                                  </p:childTnLst>
                                </p:cTn>
                              </p:par>
                              <p:par>
                                <p:cTn id="70" presetID="10" presetClass="entr" presetSubtype="0" fill="hold" nodeType="withEffect">
                                  <p:stCondLst>
                                    <p:cond delay="400"/>
                                  </p:stCondLst>
                                  <p:childTnLst>
                                    <p:set>
                                      <p:cBhvr>
                                        <p:cTn id="71" dur="1" fill="hold">
                                          <p:stCondLst>
                                            <p:cond delay="0"/>
                                          </p:stCondLst>
                                        </p:cTn>
                                        <p:tgtEl>
                                          <p:spTgt spid="142"/>
                                        </p:tgtEl>
                                        <p:attrNameLst>
                                          <p:attrName>style.visibility</p:attrName>
                                        </p:attrNameLst>
                                      </p:cBhvr>
                                      <p:to>
                                        <p:strVal val="visible"/>
                                      </p:to>
                                    </p:set>
                                    <p:animEffect transition="in" filter="fade">
                                      <p:cBhvr>
                                        <p:cTn id="72" dur="500"/>
                                        <p:tgtEl>
                                          <p:spTgt spid="142"/>
                                        </p:tgtEl>
                                      </p:cBhvr>
                                    </p:animEffect>
                                  </p:childTnLst>
                                </p:cTn>
                              </p:par>
                              <p:par>
                                <p:cTn id="73" presetID="35" presetClass="path" presetSubtype="0" decel="100000" fill="hold" nodeType="withEffect">
                                  <p:stCondLst>
                                    <p:cond delay="400"/>
                                  </p:stCondLst>
                                  <p:childTnLst>
                                    <p:animMotion origin="layout" path="M -4.45494E-6 -2.54653E-6 L -0.06369 -2.54653E-6 " pathEditMode="relative" rAng="0" ptsTypes="AA">
                                      <p:cBhvr>
                                        <p:cTn id="74" dur="500" spd="-100000" fill="hold"/>
                                        <p:tgtEl>
                                          <p:spTgt spid="142"/>
                                        </p:tgtEl>
                                        <p:attrNameLst>
                                          <p:attrName>ppt_x</p:attrName>
                                          <p:attrName>ppt_y</p:attrName>
                                        </p:attrNameLst>
                                      </p:cBhvr>
                                      <p:rCtr x="-3191" y="0"/>
                                    </p:animMotion>
                                  </p:childTnLst>
                                </p:cTn>
                              </p:par>
                              <p:par>
                                <p:cTn id="75" presetID="10" presetClass="entr" presetSubtype="0" fill="hold" nodeType="withEffect">
                                  <p:stCondLst>
                                    <p:cond delay="40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35" presetClass="path" presetSubtype="0" decel="100000" fill="hold" nodeType="withEffect">
                                  <p:stCondLst>
                                    <p:cond delay="400"/>
                                  </p:stCondLst>
                                  <p:childTnLst>
                                    <p:animMotion origin="layout" path="M -4.45494E-6 -2.54653E-6 L -0.06369 -2.54653E-6 " pathEditMode="relative" rAng="0" ptsTypes="AA">
                                      <p:cBhvr>
                                        <p:cTn id="79" dur="500" spd="-100000" fill="hold"/>
                                        <p:tgtEl>
                                          <p:spTgt spid="103"/>
                                        </p:tgtEl>
                                        <p:attrNameLst>
                                          <p:attrName>ppt_x</p:attrName>
                                          <p:attrName>ppt_y</p:attrName>
                                        </p:attrNameLst>
                                      </p:cBhvr>
                                      <p:rCtr x="-3191" y="0"/>
                                    </p:animMotion>
                                  </p:childTnLst>
                                </p:cTn>
                              </p:par>
                              <p:par>
                                <p:cTn id="80" presetID="10" presetClass="entr" presetSubtype="0" fill="hold" nodeType="withEffect">
                                  <p:stCondLst>
                                    <p:cond delay="600"/>
                                  </p:stCondLst>
                                  <p:childTnLst>
                                    <p:set>
                                      <p:cBhvr>
                                        <p:cTn id="81" dur="1" fill="hold">
                                          <p:stCondLst>
                                            <p:cond delay="0"/>
                                          </p:stCondLst>
                                        </p:cTn>
                                        <p:tgtEl>
                                          <p:spTgt spid="139"/>
                                        </p:tgtEl>
                                        <p:attrNameLst>
                                          <p:attrName>style.visibility</p:attrName>
                                        </p:attrNameLst>
                                      </p:cBhvr>
                                      <p:to>
                                        <p:strVal val="visible"/>
                                      </p:to>
                                    </p:set>
                                    <p:animEffect transition="in" filter="fade">
                                      <p:cBhvr>
                                        <p:cTn id="82" dur="500"/>
                                        <p:tgtEl>
                                          <p:spTgt spid="139"/>
                                        </p:tgtEl>
                                      </p:cBhvr>
                                    </p:animEffect>
                                  </p:childTnLst>
                                </p:cTn>
                              </p:par>
                              <p:par>
                                <p:cTn id="83" presetID="35" presetClass="path" presetSubtype="0" decel="100000" fill="hold" nodeType="withEffect">
                                  <p:stCondLst>
                                    <p:cond delay="600"/>
                                  </p:stCondLst>
                                  <p:childTnLst>
                                    <p:animMotion origin="layout" path="M -4.45494E-6 -2.54653E-6 L -0.06369 -2.54653E-6 " pathEditMode="relative" rAng="0" ptsTypes="AA">
                                      <p:cBhvr>
                                        <p:cTn id="84" dur="500" spd="-100000" fill="hold"/>
                                        <p:tgtEl>
                                          <p:spTgt spid="139"/>
                                        </p:tgtEl>
                                        <p:attrNameLst>
                                          <p:attrName>ppt_x</p:attrName>
                                          <p:attrName>ppt_y</p:attrName>
                                        </p:attrNameLst>
                                      </p:cBhvr>
                                      <p:rCtr x="-3191" y="0"/>
                                    </p:animMotion>
                                  </p:childTnLst>
                                </p:cTn>
                              </p:par>
                              <p:par>
                                <p:cTn id="85" presetID="10" presetClass="entr" presetSubtype="0" fill="hold" nodeType="withEffect">
                                  <p:stCondLst>
                                    <p:cond delay="60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35" presetClass="path" presetSubtype="0" decel="100000" fill="hold" nodeType="withEffect">
                                  <p:stCondLst>
                                    <p:cond delay="600"/>
                                  </p:stCondLst>
                                  <p:childTnLst>
                                    <p:animMotion origin="layout" path="M -4.45494E-6 -2.54653E-6 L -0.06369 -2.54653E-6 " pathEditMode="relative" rAng="0" ptsTypes="AA">
                                      <p:cBhvr>
                                        <p:cTn id="89" dur="500" spd="-100000" fill="hold"/>
                                        <p:tgtEl>
                                          <p:spTgt spid="109"/>
                                        </p:tgtEl>
                                        <p:attrNameLst>
                                          <p:attrName>ppt_x</p:attrName>
                                          <p:attrName>ppt_y</p:attrName>
                                        </p:attrNameLst>
                                      </p:cBhvr>
                                      <p:rCtr x="-3191" y="0"/>
                                    </p:animMotion>
                                  </p:childTnLst>
                                </p:cTn>
                              </p:par>
                              <p:par>
                                <p:cTn id="90" presetID="10" presetClass="entr" presetSubtype="0" fill="hold" nodeType="withEffect">
                                  <p:stCondLst>
                                    <p:cond delay="60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35" presetClass="path" presetSubtype="0" decel="100000" fill="hold" nodeType="withEffect">
                                  <p:stCondLst>
                                    <p:cond delay="600"/>
                                  </p:stCondLst>
                                  <p:childTnLst>
                                    <p:animMotion origin="layout" path="M 2.42788E-6 -4.22152E-7 L -0.0637 -4.22152E-7 " pathEditMode="relative" rAng="0" ptsTypes="AA">
                                      <p:cBhvr>
                                        <p:cTn id="94" dur="500" spd="-100000" fill="hold"/>
                                        <p:tgtEl>
                                          <p:spTgt spid="100"/>
                                        </p:tgtEl>
                                        <p:attrNameLst>
                                          <p:attrName>ppt_x</p:attrName>
                                          <p:attrName>ppt_y</p:attrName>
                                        </p:attrNameLst>
                                      </p:cBhvr>
                                      <p:rCtr x="-31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Trained models</a:t>
            </a:r>
            <a:endParaRPr lang="es-ES" dirty="0"/>
          </a:p>
        </p:txBody>
      </p:sp>
    </p:spTree>
    <p:extLst>
      <p:ext uri="{BB962C8B-B14F-4D97-AF65-F5344CB8AC3E}">
        <p14:creationId xmlns:p14="http://schemas.microsoft.com/office/powerpoint/2010/main" val="36930648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5438775" cy="6994525"/>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5806435" y="161925"/>
            <a:ext cx="6071239" cy="25760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aphicFrame>
        <p:nvGraphicFramePr>
          <p:cNvPr id="3" name="Table 2"/>
          <p:cNvGraphicFramePr>
            <a:graphicFrameLocks noGrp="1"/>
          </p:cNvGraphicFramePr>
          <p:nvPr>
            <p:extLst/>
          </p:nvPr>
        </p:nvGraphicFramePr>
        <p:xfrm>
          <a:off x="9345046" y="492702"/>
          <a:ext cx="2023800" cy="1671872"/>
        </p:xfrm>
        <a:graphic>
          <a:graphicData uri="http://schemas.openxmlformats.org/drawingml/2006/table">
            <a:tbl>
              <a:tblPr bandRow="1">
                <a:tableStyleId>{5940675A-B579-460E-94D1-54222C63F5DA}</a:tableStyleId>
              </a:tblPr>
              <a:tblGrid>
                <a:gridCol w="404760">
                  <a:extLst>
                    <a:ext uri="{9D8B030D-6E8A-4147-A177-3AD203B41FA5}">
                      <a16:colId xmlns:a16="http://schemas.microsoft.com/office/drawing/2014/main" val="20000"/>
                    </a:ext>
                  </a:extLst>
                </a:gridCol>
                <a:gridCol w="404760">
                  <a:extLst>
                    <a:ext uri="{9D8B030D-6E8A-4147-A177-3AD203B41FA5}">
                      <a16:colId xmlns:a16="http://schemas.microsoft.com/office/drawing/2014/main" val="20001"/>
                    </a:ext>
                  </a:extLst>
                </a:gridCol>
                <a:gridCol w="404760">
                  <a:extLst>
                    <a:ext uri="{9D8B030D-6E8A-4147-A177-3AD203B41FA5}">
                      <a16:colId xmlns:a16="http://schemas.microsoft.com/office/drawing/2014/main" val="20002"/>
                    </a:ext>
                  </a:extLst>
                </a:gridCol>
                <a:gridCol w="404760">
                  <a:extLst>
                    <a:ext uri="{9D8B030D-6E8A-4147-A177-3AD203B41FA5}">
                      <a16:colId xmlns:a16="http://schemas.microsoft.com/office/drawing/2014/main" val="20003"/>
                    </a:ext>
                  </a:extLst>
                </a:gridCol>
                <a:gridCol w="404760">
                  <a:extLst>
                    <a:ext uri="{9D8B030D-6E8A-4147-A177-3AD203B41FA5}">
                      <a16:colId xmlns:a16="http://schemas.microsoft.com/office/drawing/2014/main" val="20004"/>
                    </a:ext>
                  </a:extLst>
                </a:gridCol>
              </a:tblGrid>
              <a:tr h="417968">
                <a:tc>
                  <a:txBody>
                    <a:bodyPr/>
                    <a:lstStyle/>
                    <a:p>
                      <a:pPr algn="ctr"/>
                      <a:r>
                        <a:rPr lang="en-US" sz="1900" dirty="0"/>
                        <a:t>1</a:t>
                      </a:r>
                    </a:p>
                  </a:txBody>
                  <a:tcPr marL="93260" marR="93260" marT="46630" marB="46630">
                    <a:solidFill>
                      <a:schemeClr val="bg1"/>
                    </a:solidFill>
                  </a:tcPr>
                </a:tc>
                <a:tc>
                  <a:txBody>
                    <a:bodyPr/>
                    <a:lstStyle/>
                    <a:p>
                      <a:pPr algn="ctr"/>
                      <a:r>
                        <a:rPr lang="en-US" sz="1900" dirty="0"/>
                        <a:t>1</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4</a:t>
                      </a:r>
                    </a:p>
                  </a:txBody>
                  <a:tcPr marL="93260" marR="93260" marT="46630" marB="46630">
                    <a:solidFill>
                      <a:schemeClr val="bg1"/>
                    </a:solidFill>
                  </a:tcPr>
                </a:tc>
                <a:tc>
                  <a:txBody>
                    <a:bodyPr/>
                    <a:lstStyle/>
                    <a:p>
                      <a:pPr algn="ctr"/>
                      <a:r>
                        <a:rPr lang="en-US" sz="1900" dirty="0"/>
                        <a:t>3</a:t>
                      </a:r>
                    </a:p>
                  </a:txBody>
                  <a:tcPr marL="93260" marR="93260" marT="46630" marB="46630">
                    <a:solidFill>
                      <a:schemeClr val="bg1"/>
                    </a:solidFill>
                  </a:tcPr>
                </a:tc>
                <a:extLst>
                  <a:ext uri="{0D108BD9-81ED-4DB2-BD59-A6C34878D82A}">
                    <a16:rowId xmlns:a16="http://schemas.microsoft.com/office/drawing/2014/main" val="10000"/>
                  </a:ext>
                </a:extLst>
              </a:tr>
              <a:tr h="417968">
                <a:tc>
                  <a:txBody>
                    <a:bodyPr/>
                    <a:lstStyle/>
                    <a:p>
                      <a:pPr algn="ctr"/>
                      <a:r>
                        <a:rPr lang="en-US" sz="1900" dirty="0"/>
                        <a:t>7</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3</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3</a:t>
                      </a:r>
                    </a:p>
                  </a:txBody>
                  <a:tcPr marL="93260" marR="93260" marT="46630" marB="46630">
                    <a:solidFill>
                      <a:schemeClr val="bg1"/>
                    </a:solidFill>
                  </a:tcPr>
                </a:tc>
                <a:extLst>
                  <a:ext uri="{0D108BD9-81ED-4DB2-BD59-A6C34878D82A}">
                    <a16:rowId xmlns:a16="http://schemas.microsoft.com/office/drawing/2014/main" val="10001"/>
                  </a:ext>
                </a:extLst>
              </a:tr>
              <a:tr h="417968">
                <a:tc>
                  <a:txBody>
                    <a:bodyPr/>
                    <a:lstStyle/>
                    <a:p>
                      <a:pPr algn="ctr"/>
                      <a:r>
                        <a:rPr lang="en-US" sz="1900" dirty="0"/>
                        <a:t>5</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9</a:t>
                      </a:r>
                    </a:p>
                  </a:txBody>
                  <a:tcPr marL="93260" marR="93260" marT="46630" marB="46630">
                    <a:solidFill>
                      <a:schemeClr val="bg1"/>
                    </a:solidFill>
                  </a:tcPr>
                </a:tc>
                <a:tc>
                  <a:txBody>
                    <a:bodyPr/>
                    <a:lstStyle/>
                    <a:p>
                      <a:pPr algn="ctr"/>
                      <a:r>
                        <a:rPr lang="en-US" sz="1900" dirty="0"/>
                        <a:t>0</a:t>
                      </a:r>
                    </a:p>
                  </a:txBody>
                  <a:tcPr marL="93260" marR="93260" marT="46630" marB="46630">
                    <a:solidFill>
                      <a:schemeClr val="bg1"/>
                    </a:solidFill>
                  </a:tcPr>
                </a:tc>
                <a:tc>
                  <a:txBody>
                    <a:bodyPr/>
                    <a:lstStyle/>
                    <a:p>
                      <a:pPr algn="ctr"/>
                      <a:r>
                        <a:rPr lang="en-US" sz="1900" dirty="0"/>
                        <a:t>6</a:t>
                      </a:r>
                    </a:p>
                  </a:txBody>
                  <a:tcPr marL="93260" marR="93260" marT="46630" marB="46630">
                    <a:solidFill>
                      <a:schemeClr val="bg1"/>
                    </a:solidFill>
                  </a:tcPr>
                </a:tc>
                <a:extLst>
                  <a:ext uri="{0D108BD9-81ED-4DB2-BD59-A6C34878D82A}">
                    <a16:rowId xmlns:a16="http://schemas.microsoft.com/office/drawing/2014/main" val="10002"/>
                  </a:ext>
                </a:extLst>
              </a:tr>
              <a:tr h="417968">
                <a:tc>
                  <a:txBody>
                    <a:bodyPr/>
                    <a:lstStyle/>
                    <a:p>
                      <a:pPr algn="ctr"/>
                      <a:r>
                        <a:rPr lang="en-US" sz="1900" dirty="0"/>
                        <a:t>3</a:t>
                      </a:r>
                    </a:p>
                  </a:txBody>
                  <a:tcPr marL="93260" marR="93260" marT="46630" marB="46630">
                    <a:solidFill>
                      <a:schemeClr val="bg1"/>
                    </a:solidFill>
                  </a:tcPr>
                </a:tc>
                <a:tc>
                  <a:txBody>
                    <a:bodyPr/>
                    <a:lstStyle/>
                    <a:p>
                      <a:pPr algn="ctr"/>
                      <a:r>
                        <a:rPr lang="en-US" sz="1900" dirty="0"/>
                        <a:t>5</a:t>
                      </a:r>
                    </a:p>
                  </a:txBody>
                  <a:tcPr marL="93260" marR="93260" marT="46630" marB="46630">
                    <a:solidFill>
                      <a:schemeClr val="bg1"/>
                    </a:solidFill>
                  </a:tcPr>
                </a:tc>
                <a:tc>
                  <a:txBody>
                    <a:bodyPr/>
                    <a:lstStyle/>
                    <a:p>
                      <a:pPr algn="ctr"/>
                      <a:r>
                        <a:rPr lang="en-US" sz="1900" dirty="0"/>
                        <a:t>2</a:t>
                      </a:r>
                    </a:p>
                  </a:txBody>
                  <a:tcPr marL="93260" marR="93260" marT="46630" marB="46630">
                    <a:solidFill>
                      <a:schemeClr val="bg1"/>
                    </a:solidFill>
                  </a:tcPr>
                </a:tc>
                <a:tc>
                  <a:txBody>
                    <a:bodyPr/>
                    <a:lstStyle/>
                    <a:p>
                      <a:pPr algn="ctr"/>
                      <a:r>
                        <a:rPr lang="en-US" sz="1900" dirty="0"/>
                        <a:t>0</a:t>
                      </a:r>
                    </a:p>
                  </a:txBody>
                  <a:tcPr marL="93260" marR="93260" marT="46630" marB="46630">
                    <a:solidFill>
                      <a:schemeClr val="bg1"/>
                    </a:solidFill>
                  </a:tcPr>
                </a:tc>
                <a:tc>
                  <a:txBody>
                    <a:bodyPr/>
                    <a:lstStyle/>
                    <a:p>
                      <a:pPr algn="ctr"/>
                      <a:r>
                        <a:rPr lang="en-US" sz="1900" dirty="0"/>
                        <a:t>0</a:t>
                      </a:r>
                    </a:p>
                  </a:txBody>
                  <a:tcPr marL="93260" marR="93260" marT="46630" marB="46630">
                    <a:solidFill>
                      <a:schemeClr val="bg1"/>
                    </a:solidFill>
                  </a:tcPr>
                </a:tc>
                <a:extLst>
                  <a:ext uri="{0D108BD9-81ED-4DB2-BD59-A6C34878D82A}">
                    <a16:rowId xmlns:a16="http://schemas.microsoft.com/office/drawing/2014/main" val="10003"/>
                  </a:ext>
                </a:extLst>
              </a:tr>
            </a:tbl>
          </a:graphicData>
        </a:graphic>
      </p:graphicFrame>
      <p:grpSp>
        <p:nvGrpSpPr>
          <p:cNvPr id="12" name="Group 11"/>
          <p:cNvGrpSpPr/>
          <p:nvPr/>
        </p:nvGrpSpPr>
        <p:grpSpPr>
          <a:xfrm>
            <a:off x="6118225" y="367654"/>
            <a:ext cx="2211946" cy="2197692"/>
            <a:chOff x="5996352" y="360478"/>
            <a:chExt cx="2168771" cy="2154796"/>
          </a:xfrm>
        </p:grpSpPr>
        <p:pic>
          <p:nvPicPr>
            <p:cNvPr id="2" name="Picture 1"/>
            <p:cNvPicPr/>
            <p:nvPr/>
          </p:nvPicPr>
          <p:blipFill rotWithShape="1">
            <a:blip r:embed="rId3"/>
            <a:srcRect l="3383" t="7463" r="70533" b="55794"/>
            <a:stretch/>
          </p:blipFill>
          <p:spPr bwMode="auto">
            <a:xfrm>
              <a:off x="5996352" y="360478"/>
              <a:ext cx="2168771" cy="179656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6150002" y="2238275"/>
              <a:ext cx="1741459" cy="276999"/>
            </a:xfrm>
            <a:prstGeom prst="rect">
              <a:avLst/>
            </a:prstGeom>
            <a:noFill/>
          </p:spPr>
          <p:txBody>
            <a:bodyPr wrap="none" lIns="0" tIns="0" rIns="0" bIns="0"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mj-lt"/>
                </a:rPr>
                <a:t>Training Examples</a:t>
              </a:r>
            </a:p>
          </p:txBody>
        </p:sp>
      </p:grpSp>
      <p:sp>
        <p:nvSpPr>
          <p:cNvPr id="5" name="TextBox 4"/>
          <p:cNvSpPr txBox="1"/>
          <p:nvPr/>
        </p:nvSpPr>
        <p:spPr>
          <a:xfrm>
            <a:off x="9647237" y="2282833"/>
            <a:ext cx="1473160" cy="282513"/>
          </a:xfrm>
          <a:prstGeom prst="rect">
            <a:avLst/>
          </a:prstGeom>
          <a:noFill/>
        </p:spPr>
        <p:txBody>
          <a:bodyPr wrap="none" lIns="0" tIns="0" rIns="0" bIns="0"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mj-lt"/>
              </a:rPr>
              <a:t>Training Labels</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5738" t="62594" r="60304" b="28687"/>
          <a:stretch/>
        </p:blipFill>
        <p:spPr>
          <a:xfrm>
            <a:off x="2215034" y="1440344"/>
            <a:ext cx="735320" cy="968469"/>
          </a:xfrm>
          <a:prstGeom prst="rect">
            <a:avLst/>
          </a:prstGeom>
          <a:ln w="25400">
            <a:solidFill>
              <a:schemeClr val="accent4"/>
            </a:solidFill>
          </a:ln>
        </p:spPr>
      </p:pic>
      <p:sp>
        <p:nvSpPr>
          <p:cNvPr id="9" name="Flowchart: Document 8"/>
          <p:cNvSpPr/>
          <p:nvPr/>
        </p:nvSpPr>
        <p:spPr bwMode="auto">
          <a:xfrm>
            <a:off x="1647103" y="3227841"/>
            <a:ext cx="1871184" cy="1183689"/>
          </a:xfrm>
          <a:prstGeom prst="flowChartDocumen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Accurate digit classifier</a:t>
            </a:r>
          </a:p>
        </p:txBody>
      </p:sp>
      <p:sp>
        <p:nvSpPr>
          <p:cNvPr id="10" name="TextBox 9"/>
          <p:cNvSpPr txBox="1"/>
          <p:nvPr/>
        </p:nvSpPr>
        <p:spPr>
          <a:xfrm>
            <a:off x="1647103" y="5126687"/>
            <a:ext cx="1871184" cy="749757"/>
          </a:xfrm>
          <a:prstGeom prst="rect">
            <a:avLst/>
          </a:prstGeom>
          <a:noFill/>
          <a:ln w="38100">
            <a:solidFill>
              <a:schemeClr val="bg1"/>
            </a:solidFill>
          </a:ln>
        </p:spPr>
        <p:txBody>
          <a:bodyPr wrap="square" lIns="0" tIns="91440" rIns="0" bIns="91440" rtlCol="0">
            <a:spAutoFit/>
          </a:bodyPr>
          <a:lstStyle/>
          <a:p>
            <a:pPr marL="0" marR="0" lvl="0" indent="0" algn="ctr" defTabSz="932559" eaLnBrk="1" fontAlgn="auto" latinLnBrk="0" hangingPunct="1">
              <a:lnSpc>
                <a:spcPct val="100000"/>
              </a:lnSpc>
              <a:spcBef>
                <a:spcPts val="0"/>
              </a:spcBef>
              <a:spcAft>
                <a:spcPts val="0"/>
              </a:spcAft>
              <a:buClrTx/>
              <a:buSzTx/>
              <a:buFontTx/>
              <a:buNone/>
              <a:tabLst/>
              <a:defRPr/>
            </a:pPr>
            <a:r>
              <a:rPr kumimoji="0" lang="en-US" sz="3672" b="0" i="0" u="none" strike="noStrike" kern="0" cap="none" spc="0" normalizeH="0" baseline="0" noProof="0" dirty="0">
                <a:ln>
                  <a:noFill/>
                </a:ln>
                <a:solidFill>
                  <a:srgbClr val="FFFFFF"/>
                </a:solidFill>
                <a:effectLst/>
                <a:uLnTx/>
                <a:uFillTx/>
              </a:rPr>
              <a:t>2</a:t>
            </a:r>
          </a:p>
        </p:txBody>
      </p:sp>
      <p:sp>
        <p:nvSpPr>
          <p:cNvPr id="13" name="Down Arrow 12"/>
          <p:cNvSpPr/>
          <p:nvPr/>
        </p:nvSpPr>
        <p:spPr bwMode="auto">
          <a:xfrm>
            <a:off x="8413867" y="2800783"/>
            <a:ext cx="496192" cy="983434"/>
          </a:xfrm>
          <a:prstGeom prst="downArrow">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5" name="Straight Arrow Connector 14"/>
          <p:cNvCxnSpPr>
            <a:stCxn id="8" idx="2"/>
            <a:endCxn id="9" idx="0"/>
          </p:cNvCxnSpPr>
          <p:nvPr/>
        </p:nvCxnSpPr>
        <p:spPr>
          <a:xfrm>
            <a:off x="2582694" y="2408814"/>
            <a:ext cx="1" cy="819026"/>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0" idx="0"/>
          </p:cNvCxnSpPr>
          <p:nvPr/>
        </p:nvCxnSpPr>
        <p:spPr>
          <a:xfrm>
            <a:off x="2582695" y="4333275"/>
            <a:ext cx="0" cy="793412"/>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82737" y="6359863"/>
            <a:ext cx="2789225" cy="313932"/>
          </a:xfrm>
          <a:prstGeom prst="rect">
            <a:avLst/>
          </a:prstGeom>
          <a:noFill/>
        </p:spPr>
        <p:txBody>
          <a:bodyPr wrap="none" lIns="0" tIns="0" rIns="0" bIns="0"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chemeClr val="accent4"/>
                </a:solidFill>
                <a:effectLst/>
                <a:uLnTx/>
                <a:uFillTx/>
                <a:latin typeface="+mj-lt"/>
              </a:rPr>
              <a:t>Machine Learning System</a:t>
            </a:r>
          </a:p>
        </p:txBody>
      </p:sp>
      <p:sp>
        <p:nvSpPr>
          <p:cNvPr id="22" name="Down Arrow 21"/>
          <p:cNvSpPr/>
          <p:nvPr/>
        </p:nvSpPr>
        <p:spPr bwMode="auto">
          <a:xfrm rot="5400000">
            <a:off x="6079290" y="4389474"/>
            <a:ext cx="496192" cy="1474426"/>
          </a:xfrm>
          <a:prstGeom prst="downArrow">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 name="Picture 18"/>
          <p:cNvPicPr>
            <a:picLocks noChangeAspect="1"/>
          </p:cNvPicPr>
          <p:nvPr/>
        </p:nvPicPr>
        <p:blipFill>
          <a:blip r:embed="rId5"/>
          <a:stretch>
            <a:fillRect/>
          </a:stretch>
        </p:blipFill>
        <p:spPr>
          <a:xfrm>
            <a:off x="7221963" y="3573462"/>
            <a:ext cx="2880000" cy="2880000"/>
          </a:xfrm>
          <a:prstGeom prst="rect">
            <a:avLst/>
          </a:prstGeom>
        </p:spPr>
      </p:pic>
    </p:spTree>
    <p:extLst>
      <p:ext uri="{BB962C8B-B14F-4D97-AF65-F5344CB8AC3E}">
        <p14:creationId xmlns:p14="http://schemas.microsoft.com/office/powerpoint/2010/main" val="4230739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par>
                          <p:cTn id="24" fill="hold">
                            <p:stCondLst>
                              <p:cond delay="500"/>
                            </p:stCondLst>
                            <p:childTnLst>
                              <p:par>
                                <p:cTn id="25" presetID="22" presetClass="entr" presetSubtype="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13" grpId="0" animBg="1"/>
      <p:bldP spid="21" grpId="0"/>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Regression versus Classification</a:t>
            </a:r>
            <a:endParaRPr lang="es-ES" dirty="0"/>
          </a:p>
        </p:txBody>
      </p:sp>
      <p:sp>
        <p:nvSpPr>
          <p:cNvPr id="4" name="Text Placeholder 4"/>
          <p:cNvSpPr txBox="1">
            <a:spLocks/>
          </p:cNvSpPr>
          <p:nvPr/>
        </p:nvSpPr>
        <p:spPr>
          <a:xfrm>
            <a:off x="377496" y="1564342"/>
            <a:ext cx="7302616" cy="2252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r">
              <a:buNone/>
              <a:defRPr/>
            </a:pPr>
            <a:r>
              <a:rPr lang="en-US" sz="3200" dirty="0">
                <a:solidFill>
                  <a:srgbClr val="0078D7"/>
                </a:solidFill>
              </a:rPr>
              <a:t>Do you want to…</a:t>
            </a:r>
          </a:p>
          <a:p>
            <a:pPr marL="0" lvl="0" indent="0" algn="r">
              <a:buNone/>
              <a:defRPr/>
            </a:pPr>
            <a:endParaRPr lang="en-US" sz="3200" dirty="0">
              <a:solidFill>
                <a:srgbClr val="0078D7"/>
              </a:solidFill>
            </a:endParaRPr>
          </a:p>
          <a:p>
            <a:pPr marL="0" lvl="0" indent="0">
              <a:buNone/>
              <a:defRPr/>
            </a:pPr>
            <a:r>
              <a:rPr lang="en-US" sz="3200" dirty="0">
                <a:solidFill>
                  <a:srgbClr val="0078D7"/>
                </a:solidFill>
              </a:rPr>
              <a:t>…predict/estimate a number?</a:t>
            </a: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Regression problems</a:t>
            </a:r>
          </a:p>
        </p:txBody>
      </p:sp>
      <p:pic>
        <p:nvPicPr>
          <p:cNvPr id="6" name="Picture 5"/>
          <p:cNvPicPr>
            <a:picLocks noChangeAspect="1"/>
          </p:cNvPicPr>
          <p:nvPr/>
        </p:nvPicPr>
        <p:blipFill>
          <a:blip r:embed="rId2"/>
          <a:stretch>
            <a:fillRect/>
          </a:stretch>
        </p:blipFill>
        <p:spPr>
          <a:xfrm>
            <a:off x="7680112" y="4068480"/>
            <a:ext cx="3019846" cy="2019582"/>
          </a:xfrm>
          <a:prstGeom prst="rect">
            <a:avLst/>
          </a:prstGeom>
        </p:spPr>
      </p:pic>
      <p:pic>
        <p:nvPicPr>
          <p:cNvPr id="7" name="Picture 6"/>
          <p:cNvPicPr>
            <a:picLocks noChangeAspect="1"/>
          </p:cNvPicPr>
          <p:nvPr/>
        </p:nvPicPr>
        <p:blipFill>
          <a:blip r:embed="rId3"/>
          <a:stretch>
            <a:fillRect/>
          </a:stretch>
        </p:blipFill>
        <p:spPr>
          <a:xfrm>
            <a:off x="1112837" y="4068480"/>
            <a:ext cx="3019846" cy="2019582"/>
          </a:xfrm>
          <a:prstGeom prst="rect">
            <a:avLst/>
          </a:prstGeom>
        </p:spPr>
      </p:pic>
      <p:sp>
        <p:nvSpPr>
          <p:cNvPr id="8" name="Text Placeholder 4"/>
          <p:cNvSpPr txBox="1">
            <a:spLocks/>
          </p:cNvSpPr>
          <p:nvPr/>
        </p:nvSpPr>
        <p:spPr>
          <a:xfrm>
            <a:off x="6446836" y="2106028"/>
            <a:ext cx="5486399" cy="171123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endParaRPr lang="en-US" sz="3200" dirty="0">
              <a:solidFill>
                <a:srgbClr val="0078D7"/>
              </a:solidFill>
            </a:endParaRPr>
          </a:p>
          <a:p>
            <a:pPr marL="0" lvl="0" indent="0" algn="r">
              <a:buNone/>
              <a:defRPr/>
            </a:pPr>
            <a:r>
              <a:rPr lang="en-US" sz="3200" dirty="0">
                <a:solidFill>
                  <a:srgbClr val="0078D7"/>
                </a:solidFill>
              </a:rPr>
              <a:t>…or apply a label/category?</a:t>
            </a: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Classification problems</a:t>
            </a:r>
          </a:p>
        </p:txBody>
      </p:sp>
    </p:spTree>
    <p:extLst>
      <p:ext uri="{BB962C8B-B14F-4D97-AF65-F5344CB8AC3E}">
        <p14:creationId xmlns:p14="http://schemas.microsoft.com/office/powerpoint/2010/main" val="35122932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784068"/>
            <a:ext cx="11887200" cy="627864"/>
          </a:xfrm>
        </p:spPr>
        <p:txBody>
          <a:bodyPr/>
          <a:lstStyle/>
          <a:p>
            <a:pPr marL="0" indent="0" algn="ctr">
              <a:buNone/>
            </a:pPr>
            <a:r>
              <a:rPr lang="en-US" sz="3200" dirty="0">
                <a:solidFill>
                  <a:srgbClr val="0078D7"/>
                </a:solidFill>
              </a:rPr>
              <a:t>Do you want a yes/no answer?</a:t>
            </a:r>
          </a:p>
        </p:txBody>
      </p:sp>
      <p:sp>
        <p:nvSpPr>
          <p:cNvPr id="3" name="Title 2"/>
          <p:cNvSpPr>
            <a:spLocks noGrp="1"/>
          </p:cNvSpPr>
          <p:nvPr>
            <p:ph type="title"/>
          </p:nvPr>
        </p:nvSpPr>
        <p:spPr/>
        <p:txBody>
          <a:bodyPr/>
          <a:lstStyle/>
          <a:p>
            <a:r>
              <a:rPr lang="en-US" dirty="0"/>
              <a:t>Binary versus Multiclass Classification</a:t>
            </a:r>
            <a:endParaRPr lang="es-ES" dirty="0"/>
          </a:p>
        </p:txBody>
      </p:sp>
      <p:sp>
        <p:nvSpPr>
          <p:cNvPr id="4" name="Text Placeholder 2"/>
          <p:cNvSpPr txBox="1">
            <a:spLocks/>
          </p:cNvSpPr>
          <p:nvPr/>
        </p:nvSpPr>
        <p:spPr>
          <a:xfrm>
            <a:off x="2103437" y="2762965"/>
            <a:ext cx="3150369"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Binary problems</a:t>
            </a:r>
          </a:p>
        </p:txBody>
      </p:sp>
      <p:pic>
        <p:nvPicPr>
          <p:cNvPr id="5" name="Picture 4"/>
          <p:cNvPicPr>
            <a:picLocks noChangeAspect="1"/>
          </p:cNvPicPr>
          <p:nvPr/>
        </p:nvPicPr>
        <p:blipFill>
          <a:blip r:embed="rId2"/>
          <a:stretch>
            <a:fillRect/>
          </a:stretch>
        </p:blipFill>
        <p:spPr>
          <a:xfrm>
            <a:off x="2168698" y="3839880"/>
            <a:ext cx="3019846" cy="2019582"/>
          </a:xfrm>
          <a:prstGeom prst="rect">
            <a:avLst/>
          </a:prstGeom>
        </p:spPr>
      </p:pic>
      <p:sp>
        <p:nvSpPr>
          <p:cNvPr id="6" name="Text Placeholder 2"/>
          <p:cNvSpPr txBox="1">
            <a:spLocks/>
          </p:cNvSpPr>
          <p:nvPr/>
        </p:nvSpPr>
        <p:spPr>
          <a:xfrm>
            <a:off x="7285037" y="2762965"/>
            <a:ext cx="3886200"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Multiclass problems</a:t>
            </a:r>
            <a:endParaRPr kumimoji="0" lang="en-US" sz="32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7" name="Picture 6"/>
          <p:cNvPicPr>
            <a:picLocks noChangeAspect="1"/>
          </p:cNvPicPr>
          <p:nvPr/>
        </p:nvPicPr>
        <p:blipFill>
          <a:blip r:embed="rId3"/>
          <a:stretch>
            <a:fillRect/>
          </a:stretch>
        </p:blipFill>
        <p:spPr>
          <a:xfrm>
            <a:off x="7718214" y="3839880"/>
            <a:ext cx="3019846" cy="2019582"/>
          </a:xfrm>
          <a:prstGeom prst="rect">
            <a:avLst/>
          </a:prstGeom>
        </p:spPr>
      </p:pic>
    </p:spTree>
    <p:extLst>
      <p:ext uri="{BB962C8B-B14F-4D97-AF65-F5344CB8AC3E}">
        <p14:creationId xmlns:p14="http://schemas.microsoft.com/office/powerpoint/2010/main" val="3634010071"/>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Azure Even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d7b89efc-599c-41ef-afcb-e0aecc35db08"/>
    <ds:schemaRef ds:uri="http://www.w3.org/XML/1998/namespace"/>
    <ds:schemaRef ds:uri="http://purl.org/dc/dcmitype/"/>
    <ds:schemaRef ds:uri="http://schemas.microsoft.com/office/2006/documentManagement/types"/>
    <ds:schemaRef ds:uri="http://schemas.microsoft.com/office/infopath/2007/PartnerControls"/>
    <ds:schemaRef ds:uri="http://purl.org/dc/elements/1.1/"/>
    <ds:schemaRef ds:uri="http://purl.org/dc/terms/"/>
    <ds:schemaRef ds:uri="http://schemas.openxmlformats.org/package/2006/metadata/core-properties"/>
    <ds:schemaRef ds:uri="2b2dfeed-2da1-4ef4-b600-f5543001ef98"/>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700</TotalTime>
  <Words>1257</Words>
  <Application>Microsoft Office PowerPoint</Application>
  <PresentationFormat>Custom</PresentationFormat>
  <Paragraphs>174</Paragraphs>
  <Slides>13</Slides>
  <Notes>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13</vt:i4>
      </vt:variant>
    </vt:vector>
  </HeadingPairs>
  <TitlesOfParts>
    <vt:vector size="27" baseType="lpstr">
      <vt:lpstr>ＭＳ Ｐゴシック</vt:lpstr>
      <vt:lpstr>Arial</vt:lpstr>
      <vt:lpstr>Avenir LT Pro 45 Book</vt:lpstr>
      <vt:lpstr>Calibri</vt:lpstr>
      <vt:lpstr>Consolas</vt:lpstr>
      <vt:lpstr>Segoe UI</vt:lpstr>
      <vt:lpstr>Segoe UI Light</vt:lpstr>
      <vt:lpstr>Wingdings</vt:lpstr>
      <vt:lpstr>GCIO Summit 2016 Template - White</vt:lpstr>
      <vt:lpstr>1_5-30629_Build_Template_WHITE</vt:lpstr>
      <vt:lpstr>WHITE TEMPLATE</vt:lpstr>
      <vt:lpstr>5-30629_Build_Template_WHITE</vt:lpstr>
      <vt:lpstr>5-30721_Build_2016_Template_Light</vt:lpstr>
      <vt:lpstr>Azure Event</vt:lpstr>
      <vt:lpstr>Intro to Data Science for Developers with Azure Machine Learning Studio</vt:lpstr>
      <vt:lpstr>What is Machine Learning?</vt:lpstr>
      <vt:lpstr>Machine Learning  Adoption Challenges</vt:lpstr>
      <vt:lpstr>Microsoft &amp; Machine Learning</vt:lpstr>
      <vt:lpstr>What can Azure ML do for you…? </vt:lpstr>
      <vt:lpstr>Trained models</vt:lpstr>
      <vt:lpstr>PowerPoint Presentation</vt:lpstr>
      <vt:lpstr>Regression versus Classification</vt:lpstr>
      <vt:lpstr>Binary versus Multiclass Classification</vt:lpstr>
      <vt:lpstr>PowerPoint Presentation</vt:lpstr>
      <vt:lpstr>Which algorithm should you pick?</vt:lpstr>
      <vt:lpstr>Lessons learned…</vt:lpstr>
      <vt:lpstr>Thank you!    https://aka.ms/innovation-day-esdx</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Gorka Madariaga Nuñez</cp:lastModifiedBy>
  <cp:revision>57</cp:revision>
  <dcterms:created xsi:type="dcterms:W3CDTF">2016-08-22T02:07:54Z</dcterms:created>
  <dcterms:modified xsi:type="dcterms:W3CDTF">2017-02-05T00:40:21Z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